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League Spartan" charset="1" panose="00000800000000000000"/>
      <p:regular r:id="rId18"/>
    </p:embeddedFont>
    <p:embeddedFont>
      <p:font typeface="DM Sans" charset="1" panose="00000000000000000000"/>
      <p:regular r:id="rId19"/>
    </p:embeddedFont>
    <p:embeddedFont>
      <p:font typeface="DM Sans Bold" charset="1" panose="000000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4.png" Type="http://schemas.openxmlformats.org/officeDocument/2006/relationships/image"/><Relationship Id="rId2" Target="../media/image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1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7.jpeg" Type="http://schemas.openxmlformats.org/officeDocument/2006/relationships/image"/><Relationship Id="rId6"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8.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svg" Type="http://schemas.openxmlformats.org/officeDocument/2006/relationships/image"/><Relationship Id="rId11" Target="../media/image4.png" Type="http://schemas.openxmlformats.org/officeDocument/2006/relationships/image"/><Relationship Id="rId2" Target="../media/image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 Id="rId9"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5.jpeg" Type="http://schemas.openxmlformats.org/officeDocument/2006/relationships/image"/><Relationship Id="rId6"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8.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875570">
            <a:off x="-1000917" y="-2137891"/>
            <a:ext cx="20289835" cy="14562782"/>
          </a:xfrm>
          <a:custGeom>
            <a:avLst/>
            <a:gdLst/>
            <a:ahLst/>
            <a:cxnLst/>
            <a:rect r="r" b="b" t="t" l="l"/>
            <a:pathLst>
              <a:path h="14562782" w="20289835">
                <a:moveTo>
                  <a:pt x="0" y="4607634"/>
                </a:moveTo>
                <a:lnTo>
                  <a:pt x="17698040" y="0"/>
                </a:lnTo>
                <a:lnTo>
                  <a:pt x="20289834" y="9955148"/>
                </a:lnTo>
                <a:lnTo>
                  <a:pt x="2591794" y="14562782"/>
                </a:lnTo>
                <a:lnTo>
                  <a:pt x="0" y="4607634"/>
                </a:lnTo>
                <a:close/>
              </a:path>
            </a:pathLst>
          </a:custGeom>
          <a:blipFill>
            <a:blip r:embed="rId2"/>
            <a:stretch>
              <a:fillRect l="-11084" t="-20897" r="-32398" b="-12292"/>
            </a:stretch>
          </a:blipFill>
        </p:spPr>
      </p:sp>
      <p:sp>
        <p:nvSpPr>
          <p:cNvPr name="TextBox 3" id="3"/>
          <p:cNvSpPr txBox="true"/>
          <p:nvPr/>
        </p:nvSpPr>
        <p:spPr>
          <a:xfrm rot="0">
            <a:off x="642973" y="2952570"/>
            <a:ext cx="12791024" cy="4043061"/>
          </a:xfrm>
          <a:prstGeom prst="rect">
            <a:avLst/>
          </a:prstGeom>
        </p:spPr>
        <p:txBody>
          <a:bodyPr anchor="t" rtlCol="false" tIns="0" lIns="0" bIns="0" rIns="0">
            <a:spAutoFit/>
          </a:bodyPr>
          <a:lstStyle/>
          <a:p>
            <a:pPr algn="l">
              <a:lnSpc>
                <a:spcPts val="10606"/>
              </a:lnSpc>
            </a:pPr>
            <a:r>
              <a:rPr lang="en-US" sz="8913">
                <a:solidFill>
                  <a:srgbClr val="FFFFFF"/>
                </a:solidFill>
                <a:latin typeface="League Spartan"/>
                <a:ea typeface="League Spartan"/>
                <a:cs typeface="League Spartan"/>
                <a:sym typeface="League Spartan"/>
              </a:rPr>
              <a:t>INVERTIR EN ACTIVOS DIGITALES</a:t>
            </a:r>
          </a:p>
          <a:p>
            <a:pPr algn="l">
              <a:lnSpc>
                <a:spcPts val="10606"/>
              </a:lnSpc>
            </a:pPr>
          </a:p>
        </p:txBody>
      </p:sp>
      <p:sp>
        <p:nvSpPr>
          <p:cNvPr name="Freeform 4" id="4"/>
          <p:cNvSpPr/>
          <p:nvPr/>
        </p:nvSpPr>
        <p:spPr>
          <a:xfrm flipH="false" flipV="true" rot="0">
            <a:off x="16796965" y="8807649"/>
            <a:ext cx="462335" cy="462335"/>
          </a:xfrm>
          <a:custGeom>
            <a:avLst/>
            <a:gdLst/>
            <a:ahLst/>
            <a:cxnLst/>
            <a:rect r="r" b="b" t="t" l="l"/>
            <a:pathLst>
              <a:path h="462335" w="462335">
                <a:moveTo>
                  <a:pt x="0" y="462335"/>
                </a:moveTo>
                <a:lnTo>
                  <a:pt x="462335" y="462335"/>
                </a:lnTo>
                <a:lnTo>
                  <a:pt x="462335" y="0"/>
                </a:lnTo>
                <a:lnTo>
                  <a:pt x="0" y="0"/>
                </a:lnTo>
                <a:lnTo>
                  <a:pt x="0" y="46233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42973" y="6433840"/>
            <a:ext cx="8031154" cy="2824460"/>
          </a:xfrm>
          <a:prstGeom prst="rect">
            <a:avLst/>
          </a:prstGeom>
        </p:spPr>
        <p:txBody>
          <a:bodyPr anchor="t" rtlCol="false" tIns="0" lIns="0" bIns="0" rIns="0">
            <a:spAutoFit/>
          </a:bodyPr>
          <a:lstStyle/>
          <a:p>
            <a:pPr algn="just" marL="0" indent="0" lvl="0">
              <a:lnSpc>
                <a:spcPts val="2275"/>
              </a:lnSpc>
              <a:spcBef>
                <a:spcPct val="0"/>
              </a:spcBef>
            </a:pPr>
            <a:r>
              <a:rPr lang="en-US" sz="2208" spc="-77">
                <a:solidFill>
                  <a:srgbClr val="FFFFFF"/>
                </a:solidFill>
                <a:latin typeface="DM Sans"/>
                <a:ea typeface="DM Sans"/>
                <a:cs typeface="DM Sans"/>
                <a:sym typeface="DM Sans"/>
              </a:rPr>
              <a:t>Lo</a:t>
            </a:r>
            <a:r>
              <a:rPr lang="en-US" sz="2208" spc="-77" strike="noStrike" u="none">
                <a:solidFill>
                  <a:srgbClr val="FFFFFF"/>
                </a:solidFill>
                <a:latin typeface="DM Sans"/>
                <a:ea typeface="DM Sans"/>
                <a:cs typeface="DM Sans"/>
                <a:sym typeface="DM Sans"/>
              </a:rPr>
              <a:t>s activos digitales son recursos que existen en formato digital y poseen un valor económico. Incluyen las criptomonedas, tokens y monedas estables, entre otros. Su popularidad ha crecido significativamente en los últimos años, impulsada por la tecnología blockchain.</a:t>
            </a:r>
          </a:p>
          <a:p>
            <a:pPr algn="just" marL="0" indent="0" lvl="0">
              <a:lnSpc>
                <a:spcPts val="2275"/>
              </a:lnSpc>
              <a:spcBef>
                <a:spcPct val="0"/>
              </a:spcBef>
            </a:pPr>
            <a:r>
              <a:rPr lang="en-US" sz="2208" spc="-77" strike="noStrike" u="none">
                <a:solidFill>
                  <a:srgbClr val="FFFFFF"/>
                </a:solidFill>
                <a:latin typeface="DM Sans"/>
                <a:ea typeface="DM Sans"/>
                <a:cs typeface="DM Sans"/>
                <a:sym typeface="DM Sans"/>
              </a:rPr>
              <a:t>Invertir en activos digitales ofrece diversas oportunidades, especialmente para diversificar portafolios. Sin embargo, implica riesgos como la volatilidad y la seguridad, que deben ser considerados antes de realizar inversiones.</a:t>
            </a:r>
          </a:p>
          <a:p>
            <a:pPr algn="just" marL="0" indent="0" lvl="0">
              <a:lnSpc>
                <a:spcPts val="2275"/>
              </a:lnSpc>
              <a:spcBef>
                <a:spcPct val="0"/>
              </a:spcBef>
            </a:pPr>
          </a:p>
        </p:txBody>
      </p:sp>
      <p:sp>
        <p:nvSpPr>
          <p:cNvPr name="TextBox 6" id="6"/>
          <p:cNvSpPr txBox="true"/>
          <p:nvPr/>
        </p:nvSpPr>
        <p:spPr>
          <a:xfrm rot="0">
            <a:off x="642973" y="5601294"/>
            <a:ext cx="9118133" cy="1004886"/>
          </a:xfrm>
          <a:prstGeom prst="rect">
            <a:avLst/>
          </a:prstGeom>
        </p:spPr>
        <p:txBody>
          <a:bodyPr anchor="t" rtlCol="false" tIns="0" lIns="0" bIns="0" rIns="0">
            <a:spAutoFit/>
          </a:bodyPr>
          <a:lstStyle/>
          <a:p>
            <a:pPr algn="just">
              <a:lnSpc>
                <a:spcPts val="3604"/>
              </a:lnSpc>
            </a:pPr>
            <a:r>
              <a:rPr lang="en-US" b="true" sz="3499" spc="-122">
                <a:solidFill>
                  <a:srgbClr val="FFFFFF"/>
                </a:solidFill>
                <a:latin typeface="DM Sans Bold"/>
                <a:ea typeface="DM Sans Bold"/>
                <a:cs typeface="DM Sans Bold"/>
                <a:sym typeface="DM Sans Bold"/>
              </a:rPr>
              <a:t>Guía práctica para comprar criptomonedas</a:t>
            </a:r>
          </a:p>
          <a:p>
            <a:pPr algn="just" marL="0" indent="0" lvl="0">
              <a:lnSpc>
                <a:spcPts val="4119"/>
              </a:lnSpc>
              <a:spcBef>
                <a:spcPct val="0"/>
              </a:spcBef>
            </a:pPr>
          </a:p>
        </p:txBody>
      </p:sp>
      <p:sp>
        <p:nvSpPr>
          <p:cNvPr name="Freeform 7" id="7"/>
          <p:cNvSpPr/>
          <p:nvPr/>
        </p:nvSpPr>
        <p:spPr>
          <a:xfrm flipH="false" flipV="false" rot="0">
            <a:off x="281552" y="-1514654"/>
            <a:ext cx="5750608" cy="5750608"/>
          </a:xfrm>
          <a:custGeom>
            <a:avLst/>
            <a:gdLst/>
            <a:ahLst/>
            <a:cxnLst/>
            <a:rect r="r" b="b" t="t" l="l"/>
            <a:pathLst>
              <a:path h="5750608" w="5750608">
                <a:moveTo>
                  <a:pt x="0" y="0"/>
                </a:moveTo>
                <a:lnTo>
                  <a:pt x="5750608" y="0"/>
                </a:lnTo>
                <a:lnTo>
                  <a:pt x="5750608" y="5750608"/>
                </a:lnTo>
                <a:lnTo>
                  <a:pt x="0" y="5750608"/>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893105" y="0"/>
            <a:ext cx="11347468" cy="10287000"/>
            <a:chOff x="0" y="0"/>
            <a:chExt cx="1250673" cy="1133793"/>
          </a:xfrm>
        </p:grpSpPr>
        <p:sp>
          <p:nvSpPr>
            <p:cNvPr name="Freeform 3" id="3"/>
            <p:cNvSpPr/>
            <p:nvPr/>
          </p:nvSpPr>
          <p:spPr>
            <a:xfrm flipH="false" flipV="false" rot="0">
              <a:off x="0" y="0"/>
              <a:ext cx="1250673" cy="1133793"/>
            </a:xfrm>
            <a:custGeom>
              <a:avLst/>
              <a:gdLst/>
              <a:ahLst/>
              <a:cxnLst/>
              <a:rect r="r" b="b" t="t" l="l"/>
              <a:pathLst>
                <a:path h="1133793" w="1250673">
                  <a:moveTo>
                    <a:pt x="68226" y="0"/>
                  </a:moveTo>
                  <a:lnTo>
                    <a:pt x="1182447" y="0"/>
                  </a:lnTo>
                  <a:cubicBezTo>
                    <a:pt x="1200542" y="0"/>
                    <a:pt x="1217896" y="7188"/>
                    <a:pt x="1230690" y="19983"/>
                  </a:cubicBezTo>
                  <a:cubicBezTo>
                    <a:pt x="1243485" y="32778"/>
                    <a:pt x="1250673" y="50131"/>
                    <a:pt x="1250673" y="68226"/>
                  </a:cubicBezTo>
                  <a:lnTo>
                    <a:pt x="1250673" y="1065567"/>
                  </a:lnTo>
                  <a:cubicBezTo>
                    <a:pt x="1250673" y="1083661"/>
                    <a:pt x="1243485" y="1101015"/>
                    <a:pt x="1230690" y="1113810"/>
                  </a:cubicBezTo>
                  <a:cubicBezTo>
                    <a:pt x="1217896" y="1126605"/>
                    <a:pt x="1200542" y="1133793"/>
                    <a:pt x="1182447" y="1133793"/>
                  </a:cubicBezTo>
                  <a:lnTo>
                    <a:pt x="68226" y="1133793"/>
                  </a:lnTo>
                  <a:cubicBezTo>
                    <a:pt x="50131" y="1133793"/>
                    <a:pt x="32778" y="1126605"/>
                    <a:pt x="19983" y="1113810"/>
                  </a:cubicBezTo>
                  <a:cubicBezTo>
                    <a:pt x="7188" y="1101015"/>
                    <a:pt x="0" y="1083661"/>
                    <a:pt x="0" y="1065567"/>
                  </a:cubicBezTo>
                  <a:lnTo>
                    <a:pt x="0" y="68226"/>
                  </a:lnTo>
                  <a:cubicBezTo>
                    <a:pt x="0" y="50131"/>
                    <a:pt x="7188" y="32778"/>
                    <a:pt x="19983" y="19983"/>
                  </a:cubicBezTo>
                  <a:cubicBezTo>
                    <a:pt x="32778" y="7188"/>
                    <a:pt x="50131" y="0"/>
                    <a:pt x="68226" y="0"/>
                  </a:cubicBezTo>
                  <a:close/>
                </a:path>
              </a:pathLst>
            </a:custGeom>
            <a:blipFill>
              <a:blip r:embed="rId2"/>
              <a:stretch>
                <a:fillRect l="-34134" t="0" r="-34134" b="0"/>
              </a:stretch>
            </a:blipFill>
          </p:spPr>
        </p:sp>
      </p:grpSp>
      <p:sp>
        <p:nvSpPr>
          <p:cNvPr name="Freeform 4" id="4"/>
          <p:cNvSpPr/>
          <p:nvPr/>
        </p:nvSpPr>
        <p:spPr>
          <a:xfrm flipH="false" flipV="false" rot="0">
            <a:off x="16796965" y="1047876"/>
            <a:ext cx="462335" cy="462335"/>
          </a:xfrm>
          <a:custGeom>
            <a:avLst/>
            <a:gdLst/>
            <a:ahLst/>
            <a:cxnLst/>
            <a:rect r="r" b="b" t="t" l="l"/>
            <a:pathLst>
              <a:path h="462335" w="462335">
                <a:moveTo>
                  <a:pt x="0" y="0"/>
                </a:moveTo>
                <a:lnTo>
                  <a:pt x="462335" y="0"/>
                </a:lnTo>
                <a:lnTo>
                  <a:pt x="462335" y="462335"/>
                </a:lnTo>
                <a:lnTo>
                  <a:pt x="0" y="4623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7783981" y="2997088"/>
            <a:ext cx="1360019" cy="1360019"/>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38100" cap="sq">
              <a:gradFill>
                <a:gsLst>
                  <a:gs pos="0">
                    <a:srgbClr val="FFBF00">
                      <a:alpha val="100000"/>
                    </a:srgbClr>
                  </a:gs>
                  <a:gs pos="50000">
                    <a:srgbClr val="FFBF00">
                      <a:alpha val="51000"/>
                    </a:srgbClr>
                  </a:gs>
                  <a:gs pos="100000">
                    <a:srgbClr val="FFBF00">
                      <a:alpha val="0"/>
                    </a:srgbClr>
                  </a:gs>
                </a:gsLst>
                <a:path path="circle">
                  <a:fillToRect l="0" r="100000" t="0" b="100000"/>
                </a:path>
                <a:tileRect r="0" l="-100000" b="0" t="-100000"/>
              </a:gradFill>
              <a:prstDash val="solid"/>
              <a:miter/>
            </a:ln>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497"/>
                </a:lnSpc>
              </a:pPr>
            </a:p>
          </p:txBody>
        </p:sp>
      </p:grpSp>
      <p:grpSp>
        <p:nvGrpSpPr>
          <p:cNvPr name="Group 8" id="8"/>
          <p:cNvGrpSpPr/>
          <p:nvPr/>
        </p:nvGrpSpPr>
        <p:grpSpPr>
          <a:xfrm rot="0">
            <a:off x="7849641" y="5199209"/>
            <a:ext cx="1360019" cy="1360019"/>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38100" cap="sq">
              <a:gradFill>
                <a:gsLst>
                  <a:gs pos="0">
                    <a:srgbClr val="FFBF00">
                      <a:alpha val="100000"/>
                    </a:srgbClr>
                  </a:gs>
                  <a:gs pos="50000">
                    <a:srgbClr val="FFBF00">
                      <a:alpha val="51000"/>
                    </a:srgbClr>
                  </a:gs>
                  <a:gs pos="100000">
                    <a:srgbClr val="FFBF00">
                      <a:alpha val="0"/>
                    </a:srgbClr>
                  </a:gs>
                </a:gsLst>
                <a:path path="circle">
                  <a:fillToRect l="0" r="100000" t="0" b="100000"/>
                </a:path>
                <a:tileRect r="0" l="-100000" b="0" t="-100000"/>
              </a:gradFill>
              <a:prstDash val="solid"/>
              <a:miter/>
            </a:ln>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497"/>
                </a:lnSpc>
              </a:pPr>
            </a:p>
          </p:txBody>
        </p:sp>
      </p:grpSp>
      <p:grpSp>
        <p:nvGrpSpPr>
          <p:cNvPr name="Group 11" id="11"/>
          <p:cNvGrpSpPr/>
          <p:nvPr/>
        </p:nvGrpSpPr>
        <p:grpSpPr>
          <a:xfrm rot="0">
            <a:off x="7521029" y="7526941"/>
            <a:ext cx="1360019" cy="1360019"/>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38100" cap="sq">
              <a:gradFill>
                <a:gsLst>
                  <a:gs pos="0">
                    <a:srgbClr val="FFBF00">
                      <a:alpha val="100000"/>
                    </a:srgbClr>
                  </a:gs>
                  <a:gs pos="50000">
                    <a:srgbClr val="FFBF00">
                      <a:alpha val="51000"/>
                    </a:srgbClr>
                  </a:gs>
                  <a:gs pos="100000">
                    <a:srgbClr val="FFBF00">
                      <a:alpha val="0"/>
                    </a:srgbClr>
                  </a:gs>
                </a:gsLst>
                <a:path path="circle">
                  <a:fillToRect l="0" r="100000" t="0" b="100000"/>
                </a:path>
                <a:tileRect r="0" l="-100000" b="0" t="-100000"/>
              </a:gradFill>
              <a:prstDash val="solid"/>
              <a:miter/>
            </a:ln>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3497"/>
                </a:lnSpc>
              </a:pPr>
            </a:p>
          </p:txBody>
        </p:sp>
      </p:grpSp>
      <p:sp>
        <p:nvSpPr>
          <p:cNvPr name="Freeform 14" id="14"/>
          <p:cNvSpPr/>
          <p:nvPr/>
        </p:nvSpPr>
        <p:spPr>
          <a:xfrm flipH="false" flipV="false" rot="0">
            <a:off x="7795730" y="7907402"/>
            <a:ext cx="810616" cy="599097"/>
          </a:xfrm>
          <a:custGeom>
            <a:avLst/>
            <a:gdLst/>
            <a:ahLst/>
            <a:cxnLst/>
            <a:rect r="r" b="b" t="t" l="l"/>
            <a:pathLst>
              <a:path h="599097" w="810616">
                <a:moveTo>
                  <a:pt x="0" y="0"/>
                </a:moveTo>
                <a:lnTo>
                  <a:pt x="810616" y="0"/>
                </a:lnTo>
                <a:lnTo>
                  <a:pt x="810616" y="599097"/>
                </a:lnTo>
                <a:lnTo>
                  <a:pt x="0" y="59909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8108732" y="3321839"/>
            <a:ext cx="710517" cy="710517"/>
          </a:xfrm>
          <a:custGeom>
            <a:avLst/>
            <a:gdLst/>
            <a:ahLst/>
            <a:cxnLst/>
            <a:rect r="r" b="b" t="t" l="l"/>
            <a:pathLst>
              <a:path h="710517" w="710517">
                <a:moveTo>
                  <a:pt x="0" y="0"/>
                </a:moveTo>
                <a:lnTo>
                  <a:pt x="710517" y="0"/>
                </a:lnTo>
                <a:lnTo>
                  <a:pt x="710517" y="710517"/>
                </a:lnTo>
                <a:lnTo>
                  <a:pt x="0" y="71051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8045140" y="5525526"/>
            <a:ext cx="969022" cy="707386"/>
          </a:xfrm>
          <a:custGeom>
            <a:avLst/>
            <a:gdLst/>
            <a:ahLst/>
            <a:cxnLst/>
            <a:rect r="r" b="b" t="t" l="l"/>
            <a:pathLst>
              <a:path h="707386" w="969022">
                <a:moveTo>
                  <a:pt x="0" y="0"/>
                </a:moveTo>
                <a:lnTo>
                  <a:pt x="969022" y="0"/>
                </a:lnTo>
                <a:lnTo>
                  <a:pt x="969022" y="707386"/>
                </a:lnTo>
                <a:lnTo>
                  <a:pt x="0" y="70738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0">
            <a:off x="9873463" y="2238672"/>
            <a:ext cx="7835327" cy="1083167"/>
          </a:xfrm>
          <a:prstGeom prst="rect">
            <a:avLst/>
          </a:prstGeom>
        </p:spPr>
        <p:txBody>
          <a:bodyPr anchor="t" rtlCol="false" tIns="0" lIns="0" bIns="0" rIns="0">
            <a:spAutoFit/>
          </a:bodyPr>
          <a:lstStyle/>
          <a:p>
            <a:pPr algn="r">
              <a:lnSpc>
                <a:spcPts val="4218"/>
              </a:lnSpc>
            </a:pPr>
            <a:r>
              <a:rPr lang="en-US" sz="3869">
                <a:solidFill>
                  <a:srgbClr val="FFFFFF"/>
                </a:solidFill>
                <a:latin typeface="League Spartan"/>
                <a:ea typeface="League Spartan"/>
                <a:cs typeface="League Spartan"/>
                <a:sym typeface="League Spartan"/>
              </a:rPr>
              <a:t>Realización de transacciones y gestión de activos </a:t>
            </a:r>
          </a:p>
        </p:txBody>
      </p:sp>
      <p:sp>
        <p:nvSpPr>
          <p:cNvPr name="TextBox 18" id="18"/>
          <p:cNvSpPr txBox="true"/>
          <p:nvPr/>
        </p:nvSpPr>
        <p:spPr>
          <a:xfrm rot="0">
            <a:off x="9940138" y="3662020"/>
            <a:ext cx="7835327" cy="2150364"/>
          </a:xfrm>
          <a:prstGeom prst="rect">
            <a:avLst/>
          </a:prstGeom>
        </p:spPr>
        <p:txBody>
          <a:bodyPr anchor="t" rtlCol="false" tIns="0" lIns="0" bIns="0" rIns="0">
            <a:spAutoFit/>
          </a:bodyPr>
          <a:lstStyle/>
          <a:p>
            <a:pPr algn="just" marL="0" indent="0" lvl="0">
              <a:lnSpc>
                <a:spcPts val="2163"/>
              </a:lnSpc>
              <a:spcBef>
                <a:spcPct val="0"/>
              </a:spcBef>
            </a:pPr>
            <a:r>
              <a:rPr lang="en-US" sz="2100" spc="-73">
                <a:solidFill>
                  <a:srgbClr val="FFFFFF"/>
                </a:solidFill>
                <a:latin typeface="DM Sans"/>
                <a:ea typeface="DM Sans"/>
                <a:cs typeface="DM Sans"/>
                <a:sym typeface="DM Sans"/>
              </a:rPr>
              <a:t>Una vez que la wallet está configurada y las</a:t>
            </a:r>
            <a:r>
              <a:rPr lang="en-US" sz="2100" spc="-73" strike="noStrike" u="none">
                <a:solidFill>
                  <a:srgbClr val="FFFFFF"/>
                </a:solidFill>
                <a:latin typeface="DM Sans"/>
                <a:ea typeface="DM Sans"/>
                <a:cs typeface="DM Sans"/>
                <a:sym typeface="DM Sans"/>
              </a:rPr>
              <a:t> criptomonedas adquiridas, el siguiente paso es gestionar activos. Mantener un seguimiento de las transacciones y comprender cómo funcionan los intercambios es esencial. Es importante:</a:t>
            </a:r>
          </a:p>
          <a:p>
            <a:pPr algn="just" marL="453390" indent="-226695" lvl="1">
              <a:lnSpc>
                <a:spcPts val="2163"/>
              </a:lnSpc>
              <a:spcBef>
                <a:spcPct val="0"/>
              </a:spcBef>
              <a:buFont typeface="Arial"/>
              <a:buChar char="•"/>
            </a:pPr>
            <a:r>
              <a:rPr lang="en-US" sz="2100" spc="-73" strike="noStrike" u="none">
                <a:solidFill>
                  <a:srgbClr val="FFFFFF"/>
                </a:solidFill>
                <a:latin typeface="DM Sans"/>
                <a:ea typeface="DM Sans"/>
                <a:cs typeface="DM Sans"/>
                <a:sym typeface="DM Sans"/>
              </a:rPr>
              <a:t>Monitorear precios y condiciones del mercado regularmente.</a:t>
            </a:r>
          </a:p>
          <a:p>
            <a:pPr algn="just" marL="453390" indent="-226695" lvl="1">
              <a:lnSpc>
                <a:spcPts val="2163"/>
              </a:lnSpc>
              <a:spcBef>
                <a:spcPct val="0"/>
              </a:spcBef>
              <a:buFont typeface="Arial"/>
              <a:buChar char="•"/>
            </a:pPr>
            <a:r>
              <a:rPr lang="en-US" sz="2100" spc="-73" strike="noStrike" u="none">
                <a:solidFill>
                  <a:srgbClr val="FFFFFF"/>
                </a:solidFill>
                <a:latin typeface="DM Sans"/>
                <a:ea typeface="DM Sans"/>
                <a:cs typeface="DM Sans"/>
                <a:sym typeface="DM Sans"/>
              </a:rPr>
              <a:t>Practicar la diversificación del portafolio.</a:t>
            </a:r>
          </a:p>
          <a:p>
            <a:pPr algn="just" marL="453390" indent="-226695" lvl="1">
              <a:lnSpc>
                <a:spcPts val="2163"/>
              </a:lnSpc>
              <a:spcBef>
                <a:spcPct val="0"/>
              </a:spcBef>
              <a:buFont typeface="Arial"/>
              <a:buChar char="•"/>
            </a:pPr>
            <a:r>
              <a:rPr lang="en-US" sz="2100" spc="-73" strike="noStrike" u="none">
                <a:solidFill>
                  <a:srgbClr val="FFFFFF"/>
                </a:solidFill>
                <a:latin typeface="DM Sans"/>
                <a:ea typeface="DM Sans"/>
                <a:cs typeface="DM Sans"/>
                <a:sym typeface="DM Sans"/>
              </a:rPr>
              <a:t>Conocer los procedimientos para realizar transacciones de forma segura.</a:t>
            </a:r>
          </a:p>
        </p:txBody>
      </p:sp>
      <p:sp>
        <p:nvSpPr>
          <p:cNvPr name="TextBox 19" id="19"/>
          <p:cNvSpPr txBox="true"/>
          <p:nvPr/>
        </p:nvSpPr>
        <p:spPr>
          <a:xfrm rot="0">
            <a:off x="874666" y="2694155"/>
            <a:ext cx="6571043" cy="2028759"/>
          </a:xfrm>
          <a:prstGeom prst="rect">
            <a:avLst/>
          </a:prstGeom>
        </p:spPr>
        <p:txBody>
          <a:bodyPr anchor="t" rtlCol="false" tIns="0" lIns="0" bIns="0" rIns="0">
            <a:spAutoFit/>
          </a:bodyPr>
          <a:lstStyle/>
          <a:p>
            <a:pPr algn="just" marL="0" indent="0" lvl="0">
              <a:lnSpc>
                <a:spcPts val="1819"/>
              </a:lnSpc>
              <a:spcBef>
                <a:spcPct val="0"/>
              </a:spcBef>
            </a:pPr>
            <a:r>
              <a:rPr lang="en-US" sz="1766" spc="-61">
                <a:solidFill>
                  <a:srgbClr val="FFFFFF"/>
                </a:solidFill>
                <a:latin typeface="DM Sans"/>
                <a:ea typeface="DM Sans"/>
                <a:cs typeface="DM Sans"/>
                <a:sym typeface="DM Sans"/>
              </a:rPr>
              <a:t>Antes de realizar cualquie</a:t>
            </a:r>
            <a:r>
              <a:rPr lang="en-US" sz="1766" spc="-61" strike="noStrike" u="none">
                <a:solidFill>
                  <a:srgbClr val="FFFFFF"/>
                </a:solidFill>
                <a:latin typeface="DM Sans"/>
                <a:ea typeface="DM Sans"/>
                <a:cs typeface="DM Sans"/>
                <a:sym typeface="DM Sans"/>
              </a:rPr>
              <a:t>r inversión, es vital realizar una investigación exhaustiva sobre el mercado de criptomonedas. Esto incluye aprender sobre:</a:t>
            </a:r>
          </a:p>
          <a:p>
            <a:pPr algn="just" marL="381403" indent="-190702" lvl="1">
              <a:lnSpc>
                <a:spcPts val="1819"/>
              </a:lnSpc>
              <a:spcBef>
                <a:spcPct val="0"/>
              </a:spcBef>
              <a:buFont typeface="Arial"/>
              <a:buChar char="•"/>
            </a:pPr>
            <a:r>
              <a:rPr lang="en-US" sz="1766" spc="-61" strike="noStrike" u="none">
                <a:solidFill>
                  <a:srgbClr val="FFFFFF"/>
                </a:solidFill>
                <a:latin typeface="DM Sans"/>
                <a:ea typeface="DM Sans"/>
                <a:cs typeface="DM Sans"/>
                <a:sym typeface="DM Sans"/>
              </a:rPr>
              <a:t>Diferentes tipos de criptomonedas y sus características.</a:t>
            </a:r>
          </a:p>
          <a:p>
            <a:pPr algn="just" marL="381403" indent="-190702" lvl="1">
              <a:lnSpc>
                <a:spcPts val="1819"/>
              </a:lnSpc>
              <a:spcBef>
                <a:spcPct val="0"/>
              </a:spcBef>
              <a:buFont typeface="Arial"/>
              <a:buChar char="•"/>
            </a:pPr>
            <a:r>
              <a:rPr lang="en-US" sz="1766" spc="-61" strike="noStrike" u="none">
                <a:solidFill>
                  <a:srgbClr val="FFFFFF"/>
                </a:solidFill>
                <a:latin typeface="DM Sans"/>
                <a:ea typeface="DM Sans"/>
                <a:cs typeface="DM Sans"/>
                <a:sym typeface="DM Sans"/>
              </a:rPr>
              <a:t>Las tendencias actuales del mercado y su volatilidad histórica.</a:t>
            </a:r>
          </a:p>
          <a:p>
            <a:pPr algn="just" marL="381403" indent="-190702" lvl="1">
              <a:lnSpc>
                <a:spcPts val="1819"/>
              </a:lnSpc>
              <a:spcBef>
                <a:spcPct val="0"/>
              </a:spcBef>
              <a:buFont typeface="Arial"/>
              <a:buChar char="•"/>
            </a:pPr>
            <a:r>
              <a:rPr lang="en-US" sz="1766" spc="-61" strike="noStrike" u="none">
                <a:solidFill>
                  <a:srgbClr val="FFFFFF"/>
                </a:solidFill>
                <a:latin typeface="DM Sans"/>
                <a:ea typeface="DM Sans"/>
                <a:cs typeface="DM Sans"/>
                <a:sym typeface="DM Sans"/>
              </a:rPr>
              <a:t>Los aspectos técnicos y de seguridad de cada criptomoneda.</a:t>
            </a:r>
          </a:p>
          <a:p>
            <a:pPr algn="just" marL="381403" indent="-190702" lvl="1">
              <a:lnSpc>
                <a:spcPts val="1819"/>
              </a:lnSpc>
              <a:spcBef>
                <a:spcPct val="0"/>
              </a:spcBef>
              <a:buFont typeface="Arial"/>
              <a:buChar char="•"/>
            </a:pPr>
            <a:r>
              <a:rPr lang="en-US" sz="1766" spc="-61" strike="noStrike" u="none">
                <a:solidFill>
                  <a:srgbClr val="FFFFFF"/>
                </a:solidFill>
                <a:latin typeface="DM Sans"/>
                <a:ea typeface="DM Sans"/>
                <a:cs typeface="DM Sans"/>
                <a:sym typeface="DM Sans"/>
              </a:rPr>
              <a:t>Las noticias recientes que podrían afectar los precios y el mercado en general.</a:t>
            </a:r>
          </a:p>
          <a:p>
            <a:pPr algn="just" marL="0" indent="0" lvl="0">
              <a:lnSpc>
                <a:spcPts val="1819"/>
              </a:lnSpc>
              <a:spcBef>
                <a:spcPct val="0"/>
              </a:spcBef>
            </a:pPr>
          </a:p>
        </p:txBody>
      </p:sp>
      <p:sp>
        <p:nvSpPr>
          <p:cNvPr name="TextBox 20" id="20"/>
          <p:cNvSpPr txBox="true"/>
          <p:nvPr/>
        </p:nvSpPr>
        <p:spPr>
          <a:xfrm rot="0">
            <a:off x="600670" y="1912275"/>
            <a:ext cx="4606395" cy="453156"/>
          </a:xfrm>
          <a:prstGeom prst="rect">
            <a:avLst/>
          </a:prstGeom>
        </p:spPr>
        <p:txBody>
          <a:bodyPr anchor="t" rtlCol="false" tIns="0" lIns="0" bIns="0" rIns="0">
            <a:spAutoFit/>
          </a:bodyPr>
          <a:lstStyle/>
          <a:p>
            <a:pPr algn="l" marL="0" indent="0" lvl="0">
              <a:lnSpc>
                <a:spcPts val="3456"/>
              </a:lnSpc>
              <a:spcBef>
                <a:spcPct val="0"/>
              </a:spcBef>
            </a:pPr>
            <a:r>
              <a:rPr lang="en-US" b="true" sz="3356" spc="-117">
                <a:solidFill>
                  <a:srgbClr val="FFFFFF"/>
                </a:solidFill>
                <a:latin typeface="DM Sans Bold"/>
                <a:ea typeface="DM Sans Bold"/>
                <a:cs typeface="DM Sans Bold"/>
                <a:sym typeface="DM Sans Bold"/>
              </a:rPr>
              <a:t>Investigación previa</a:t>
            </a:r>
          </a:p>
        </p:txBody>
      </p:sp>
      <p:sp>
        <p:nvSpPr>
          <p:cNvPr name="TextBox 21" id="21"/>
          <p:cNvSpPr txBox="true"/>
          <p:nvPr/>
        </p:nvSpPr>
        <p:spPr>
          <a:xfrm rot="0">
            <a:off x="874666" y="5605529"/>
            <a:ext cx="6486867" cy="1347276"/>
          </a:xfrm>
          <a:prstGeom prst="rect">
            <a:avLst/>
          </a:prstGeom>
        </p:spPr>
        <p:txBody>
          <a:bodyPr anchor="t" rtlCol="false" tIns="0" lIns="0" bIns="0" rIns="0">
            <a:spAutoFit/>
          </a:bodyPr>
          <a:lstStyle/>
          <a:p>
            <a:pPr algn="just" marL="0" indent="0" lvl="0">
              <a:lnSpc>
                <a:spcPts val="1545"/>
              </a:lnSpc>
              <a:spcBef>
                <a:spcPct val="0"/>
              </a:spcBef>
            </a:pPr>
            <a:r>
              <a:rPr lang="en-US" sz="1500" spc="-52">
                <a:solidFill>
                  <a:srgbClr val="FFFFFF"/>
                </a:solidFill>
                <a:latin typeface="DM Sans"/>
                <a:ea typeface="DM Sans"/>
                <a:cs typeface="DM Sans"/>
                <a:sym typeface="DM Sans"/>
              </a:rPr>
              <a:t>Elegi</a:t>
            </a:r>
            <a:r>
              <a:rPr lang="en-US" sz="1500" spc="-52" strike="noStrike" u="none">
                <a:solidFill>
                  <a:srgbClr val="FFFFFF"/>
                </a:solidFill>
                <a:latin typeface="DM Sans"/>
                <a:ea typeface="DM Sans"/>
                <a:cs typeface="DM Sans"/>
                <a:sym typeface="DM Sans"/>
              </a:rPr>
              <a:t>r una plataforma confiable es fundamental. Se debe considerar los siguientes aspectos:</a:t>
            </a:r>
          </a:p>
          <a:p>
            <a:pPr algn="just" marL="323955" indent="-161977" lvl="1">
              <a:lnSpc>
                <a:spcPts val="1545"/>
              </a:lnSpc>
              <a:spcBef>
                <a:spcPct val="0"/>
              </a:spcBef>
              <a:buFont typeface="Arial"/>
              <a:buChar char="•"/>
            </a:pPr>
            <a:r>
              <a:rPr lang="en-US" sz="1500" spc="-52" strike="noStrike" u="none">
                <a:solidFill>
                  <a:srgbClr val="FFFFFF"/>
                </a:solidFill>
                <a:latin typeface="DM Sans"/>
                <a:ea typeface="DM Sans"/>
                <a:cs typeface="DM Sans"/>
                <a:sym typeface="DM Sans"/>
              </a:rPr>
              <a:t>Reputación de la plataforma dentro de la comunidad de criptomonedas.</a:t>
            </a:r>
          </a:p>
          <a:p>
            <a:pPr algn="just" marL="323955" indent="-161977" lvl="1">
              <a:lnSpc>
                <a:spcPts val="1545"/>
              </a:lnSpc>
              <a:spcBef>
                <a:spcPct val="0"/>
              </a:spcBef>
              <a:buFont typeface="Arial"/>
              <a:buChar char="•"/>
            </a:pPr>
            <a:r>
              <a:rPr lang="en-US" sz="1500" spc="-52" strike="noStrike" u="none">
                <a:solidFill>
                  <a:srgbClr val="FFFFFF"/>
                </a:solidFill>
                <a:latin typeface="DM Sans"/>
                <a:ea typeface="DM Sans"/>
                <a:cs typeface="DM Sans"/>
                <a:sym typeface="DM Sans"/>
              </a:rPr>
              <a:t>Avales o certificaciones que demuestren la seguridad de la plataforma.</a:t>
            </a:r>
          </a:p>
          <a:p>
            <a:pPr algn="just" marL="323955" indent="-161977" lvl="1">
              <a:lnSpc>
                <a:spcPts val="1545"/>
              </a:lnSpc>
              <a:spcBef>
                <a:spcPct val="0"/>
              </a:spcBef>
              <a:buFont typeface="Arial"/>
              <a:buChar char="•"/>
            </a:pPr>
            <a:r>
              <a:rPr lang="en-US" sz="1500" spc="-52" strike="noStrike" u="none">
                <a:solidFill>
                  <a:srgbClr val="FFFFFF"/>
                </a:solidFill>
                <a:latin typeface="DM Sans"/>
                <a:ea typeface="DM Sans"/>
                <a:cs typeface="DM Sans"/>
                <a:sym typeface="DM Sans"/>
              </a:rPr>
              <a:t>Facilidad de uso y acceso a funciones como trading y gestión de activos.</a:t>
            </a:r>
          </a:p>
          <a:p>
            <a:pPr algn="just" marL="323955" indent="-161977" lvl="1">
              <a:lnSpc>
                <a:spcPts val="1545"/>
              </a:lnSpc>
              <a:spcBef>
                <a:spcPct val="0"/>
              </a:spcBef>
              <a:buFont typeface="Arial"/>
              <a:buChar char="•"/>
            </a:pPr>
            <a:r>
              <a:rPr lang="en-US" sz="1500" spc="-52" strike="noStrike" u="none">
                <a:solidFill>
                  <a:srgbClr val="FFFFFF"/>
                </a:solidFill>
                <a:latin typeface="DM Sans"/>
                <a:ea typeface="DM Sans"/>
                <a:cs typeface="DM Sans"/>
                <a:sym typeface="DM Sans"/>
              </a:rPr>
              <a:t>Las tarifas que cobran por transacciones y retiros.</a:t>
            </a:r>
          </a:p>
          <a:p>
            <a:pPr algn="just" marL="0" indent="0" lvl="0">
              <a:lnSpc>
                <a:spcPts val="1545"/>
              </a:lnSpc>
              <a:spcBef>
                <a:spcPct val="0"/>
              </a:spcBef>
            </a:pPr>
          </a:p>
        </p:txBody>
      </p:sp>
      <p:sp>
        <p:nvSpPr>
          <p:cNvPr name="TextBox 22" id="22"/>
          <p:cNvSpPr txBox="true"/>
          <p:nvPr/>
        </p:nvSpPr>
        <p:spPr>
          <a:xfrm rot="0">
            <a:off x="600670" y="4852407"/>
            <a:ext cx="7600369" cy="1209239"/>
          </a:xfrm>
          <a:prstGeom prst="rect">
            <a:avLst/>
          </a:prstGeom>
        </p:spPr>
        <p:txBody>
          <a:bodyPr anchor="t" rtlCol="false" tIns="0" lIns="0" bIns="0" rIns="0">
            <a:spAutoFit/>
          </a:bodyPr>
          <a:lstStyle/>
          <a:p>
            <a:pPr algn="l">
              <a:lnSpc>
                <a:spcPts val="3134"/>
              </a:lnSpc>
            </a:pPr>
            <a:r>
              <a:rPr lang="en-US" sz="3043" spc="-106" b="true">
                <a:solidFill>
                  <a:srgbClr val="FFFFFF"/>
                </a:solidFill>
                <a:latin typeface="DM Sans Bold"/>
                <a:ea typeface="DM Sans Bold"/>
                <a:cs typeface="DM Sans Bold"/>
                <a:sym typeface="DM Sans Bold"/>
              </a:rPr>
              <a:t>Selección de plataformas seguras</a:t>
            </a:r>
          </a:p>
          <a:p>
            <a:pPr algn="l">
              <a:lnSpc>
                <a:spcPts val="3134"/>
              </a:lnSpc>
            </a:pPr>
          </a:p>
          <a:p>
            <a:pPr algn="l" marL="0" indent="0" lvl="0">
              <a:lnSpc>
                <a:spcPts val="3134"/>
              </a:lnSpc>
              <a:spcBef>
                <a:spcPct val="0"/>
              </a:spcBef>
            </a:pPr>
          </a:p>
        </p:txBody>
      </p:sp>
      <p:sp>
        <p:nvSpPr>
          <p:cNvPr name="TextBox 23" id="23"/>
          <p:cNvSpPr txBox="true"/>
          <p:nvPr/>
        </p:nvSpPr>
        <p:spPr>
          <a:xfrm rot="0">
            <a:off x="874666" y="7981704"/>
            <a:ext cx="6323445" cy="1839087"/>
          </a:xfrm>
          <a:prstGeom prst="rect">
            <a:avLst/>
          </a:prstGeom>
        </p:spPr>
        <p:txBody>
          <a:bodyPr anchor="t" rtlCol="false" tIns="0" lIns="0" bIns="0" rIns="0">
            <a:spAutoFit/>
          </a:bodyPr>
          <a:lstStyle/>
          <a:p>
            <a:pPr algn="just" marL="0" indent="0" lvl="0">
              <a:lnSpc>
                <a:spcPts val="1854"/>
              </a:lnSpc>
              <a:spcBef>
                <a:spcPct val="0"/>
              </a:spcBef>
            </a:pPr>
            <a:r>
              <a:rPr lang="en-US" sz="1800" spc="-63">
                <a:solidFill>
                  <a:srgbClr val="FFFFFF"/>
                </a:solidFill>
                <a:latin typeface="DM Sans"/>
                <a:ea typeface="DM Sans"/>
                <a:cs typeface="DM Sans"/>
                <a:sym typeface="DM Sans"/>
              </a:rPr>
              <a:t>Una walle</a:t>
            </a:r>
            <a:r>
              <a:rPr lang="en-US" sz="1800" spc="-63" strike="noStrike" u="none">
                <a:solidFill>
                  <a:srgbClr val="FFFFFF"/>
                </a:solidFill>
                <a:latin typeface="DM Sans"/>
                <a:ea typeface="DM Sans"/>
                <a:cs typeface="DM Sans"/>
                <a:sym typeface="DM Sans"/>
              </a:rPr>
              <a:t>t digital es esencial para almacenar criptomonedas de forma segura. Se recomienda elegir:</a:t>
            </a:r>
          </a:p>
          <a:p>
            <a:pPr algn="just" marL="388620" indent="-194310" lvl="1">
              <a:lnSpc>
                <a:spcPts val="1854"/>
              </a:lnSpc>
              <a:spcBef>
                <a:spcPct val="0"/>
              </a:spcBef>
              <a:buFont typeface="Arial"/>
              <a:buChar char="•"/>
            </a:pPr>
            <a:r>
              <a:rPr lang="en-US" sz="1800" spc="-63" strike="noStrike" u="none">
                <a:solidFill>
                  <a:srgbClr val="FFFFFF"/>
                </a:solidFill>
                <a:latin typeface="DM Sans"/>
                <a:ea typeface="DM Sans"/>
                <a:cs typeface="DM Sans"/>
                <a:sym typeface="DM Sans"/>
              </a:rPr>
              <a:t>Wallets de hardware que ofrecen mayor seguridad contra ataques.</a:t>
            </a:r>
          </a:p>
          <a:p>
            <a:pPr algn="just" marL="388620" indent="-194310" lvl="1">
              <a:lnSpc>
                <a:spcPts val="1854"/>
              </a:lnSpc>
              <a:spcBef>
                <a:spcPct val="0"/>
              </a:spcBef>
              <a:buFont typeface="Arial"/>
              <a:buChar char="•"/>
            </a:pPr>
            <a:r>
              <a:rPr lang="en-US" sz="1800" spc="-63" strike="noStrike" u="none">
                <a:solidFill>
                  <a:srgbClr val="FFFFFF"/>
                </a:solidFill>
                <a:latin typeface="DM Sans"/>
                <a:ea typeface="DM Sans"/>
                <a:cs typeface="DM Sans"/>
                <a:sym typeface="DM Sans"/>
              </a:rPr>
              <a:t>Wallets móviles para facilidad y acceso rápido.</a:t>
            </a:r>
          </a:p>
          <a:p>
            <a:pPr algn="just" marL="388620" indent="-194310" lvl="1">
              <a:lnSpc>
                <a:spcPts val="1854"/>
              </a:lnSpc>
              <a:spcBef>
                <a:spcPct val="0"/>
              </a:spcBef>
              <a:buFont typeface="Arial"/>
              <a:buChar char="•"/>
            </a:pPr>
            <a:r>
              <a:rPr lang="en-US" sz="1800" spc="-63" strike="noStrike" u="none">
                <a:solidFill>
                  <a:srgbClr val="FFFFFF"/>
                </a:solidFill>
                <a:latin typeface="DM Sans"/>
                <a:ea typeface="DM Sans"/>
                <a:cs typeface="DM Sans"/>
                <a:sym typeface="DM Sans"/>
              </a:rPr>
              <a:t>Wallets en línea para operaciones rápidas, aunque con menor seguridad.</a:t>
            </a:r>
          </a:p>
          <a:p>
            <a:pPr algn="just" marL="0" indent="0" lvl="0">
              <a:lnSpc>
                <a:spcPts val="1854"/>
              </a:lnSpc>
              <a:spcBef>
                <a:spcPct val="0"/>
              </a:spcBef>
            </a:pPr>
          </a:p>
        </p:txBody>
      </p:sp>
      <p:sp>
        <p:nvSpPr>
          <p:cNvPr name="TextBox 24" id="24"/>
          <p:cNvSpPr txBox="true"/>
          <p:nvPr/>
        </p:nvSpPr>
        <p:spPr>
          <a:xfrm rot="0">
            <a:off x="600670" y="7253866"/>
            <a:ext cx="5422413" cy="436301"/>
          </a:xfrm>
          <a:prstGeom prst="rect">
            <a:avLst/>
          </a:prstGeom>
        </p:spPr>
        <p:txBody>
          <a:bodyPr anchor="t" rtlCol="false" tIns="0" lIns="0" bIns="0" rIns="0">
            <a:spAutoFit/>
          </a:bodyPr>
          <a:lstStyle/>
          <a:p>
            <a:pPr algn="l" marL="0" indent="0" lvl="0">
              <a:lnSpc>
                <a:spcPts val="3213"/>
              </a:lnSpc>
              <a:spcBef>
                <a:spcPct val="0"/>
              </a:spcBef>
            </a:pPr>
            <a:r>
              <a:rPr lang="en-US" b="true" sz="3120" spc="-109">
                <a:solidFill>
                  <a:srgbClr val="FFFFFF"/>
                </a:solidFill>
                <a:latin typeface="DM Sans Bold"/>
                <a:ea typeface="DM Sans Bold"/>
                <a:cs typeface="DM Sans Bold"/>
                <a:sym typeface="DM Sans Bold"/>
              </a:rPr>
              <a:t>Creación de una wallet digital</a:t>
            </a:r>
          </a:p>
        </p:txBody>
      </p:sp>
      <p:sp>
        <p:nvSpPr>
          <p:cNvPr name="Freeform 25" id="25"/>
          <p:cNvSpPr/>
          <p:nvPr/>
        </p:nvSpPr>
        <p:spPr>
          <a:xfrm flipH="false" flipV="false" rot="0">
            <a:off x="288625" y="-601615"/>
            <a:ext cx="3409548" cy="3409548"/>
          </a:xfrm>
          <a:custGeom>
            <a:avLst/>
            <a:gdLst/>
            <a:ahLst/>
            <a:cxnLst/>
            <a:rect r="r" b="b" t="t" l="l"/>
            <a:pathLst>
              <a:path h="3409548" w="3409548">
                <a:moveTo>
                  <a:pt x="0" y="0"/>
                </a:moveTo>
                <a:lnTo>
                  <a:pt x="3409548" y="0"/>
                </a:lnTo>
                <a:lnTo>
                  <a:pt x="3409548" y="3409548"/>
                </a:lnTo>
                <a:lnTo>
                  <a:pt x="0" y="3409548"/>
                </a:lnTo>
                <a:lnTo>
                  <a:pt x="0" y="0"/>
                </a:lnTo>
                <a:close/>
              </a:path>
            </a:pathLst>
          </a:custGeom>
          <a:blipFill>
            <a:blip r:embed="rId11"/>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7958" t="-30217" r="-1774" b="0"/>
            </a:stretch>
          </a:blipFill>
        </p:spPr>
      </p:sp>
      <p:sp>
        <p:nvSpPr>
          <p:cNvPr name="TextBox 3" id="3"/>
          <p:cNvSpPr txBox="true"/>
          <p:nvPr/>
        </p:nvSpPr>
        <p:spPr>
          <a:xfrm rot="0">
            <a:off x="7363760" y="5212861"/>
            <a:ext cx="11129163" cy="2446743"/>
          </a:xfrm>
          <a:prstGeom prst="rect">
            <a:avLst/>
          </a:prstGeom>
        </p:spPr>
        <p:txBody>
          <a:bodyPr anchor="t" rtlCol="false" tIns="0" lIns="0" bIns="0" rIns="0">
            <a:spAutoFit/>
          </a:bodyPr>
          <a:lstStyle/>
          <a:p>
            <a:pPr algn="just">
              <a:lnSpc>
                <a:spcPts val="9569"/>
              </a:lnSpc>
            </a:pPr>
            <a:r>
              <a:rPr lang="en-US" sz="8779">
                <a:solidFill>
                  <a:srgbClr val="FFFFFF"/>
                </a:solidFill>
                <a:latin typeface="League Spartan"/>
                <a:ea typeface="League Spartan"/>
                <a:cs typeface="League Spartan"/>
                <a:sym typeface="League Spartan"/>
              </a:rPr>
              <a:t>¿Cómo invertir?</a:t>
            </a:r>
          </a:p>
          <a:p>
            <a:pPr algn="just">
              <a:lnSpc>
                <a:spcPts val="9569"/>
              </a:lnSpc>
            </a:pPr>
          </a:p>
        </p:txBody>
      </p:sp>
      <p:sp>
        <p:nvSpPr>
          <p:cNvPr name="TextBox 4" id="4"/>
          <p:cNvSpPr txBox="true"/>
          <p:nvPr/>
        </p:nvSpPr>
        <p:spPr>
          <a:xfrm rot="0">
            <a:off x="7363760" y="6618590"/>
            <a:ext cx="10330846" cy="2950464"/>
          </a:xfrm>
          <a:prstGeom prst="rect">
            <a:avLst/>
          </a:prstGeom>
        </p:spPr>
        <p:txBody>
          <a:bodyPr anchor="t" rtlCol="false" tIns="0" lIns="0" bIns="0" rIns="0">
            <a:spAutoFit/>
          </a:bodyPr>
          <a:lstStyle/>
          <a:p>
            <a:pPr algn="just" marL="0" indent="0" lvl="0">
              <a:lnSpc>
                <a:spcPts val="2163"/>
              </a:lnSpc>
              <a:spcBef>
                <a:spcPct val="0"/>
              </a:spcBef>
            </a:pPr>
            <a:r>
              <a:rPr lang="en-US" sz="2100" spc="-73">
                <a:solidFill>
                  <a:srgbClr val="FFFFFF"/>
                </a:solidFill>
                <a:latin typeface="DM Sans"/>
                <a:ea typeface="DM Sans"/>
                <a:cs typeface="DM Sans"/>
                <a:sym typeface="DM Sans"/>
              </a:rPr>
              <a:t>Inve</a:t>
            </a:r>
            <a:r>
              <a:rPr lang="en-US" sz="2100" spc="-73" strike="noStrike" u="none">
                <a:solidFill>
                  <a:srgbClr val="FFFFFF"/>
                </a:solidFill>
                <a:latin typeface="DM Sans"/>
                <a:ea typeface="DM Sans"/>
                <a:cs typeface="DM Sans"/>
                <a:sym typeface="DM Sans"/>
              </a:rPr>
              <a:t>rtir en activos digitales puede parecer complejo al principio, pero con plataformas como Suni Wallet, dar el primer paso es más fácil que nunca.  Suni Wallet está diseñada especialmente para usuarios de América Latina que quieren acceder al mundo cripto de forma segura, rápida y sin complicaciones. </a:t>
            </a:r>
          </a:p>
          <a:p>
            <a:pPr algn="just" marL="0" indent="0" lvl="0">
              <a:lnSpc>
                <a:spcPts val="2163"/>
              </a:lnSpc>
              <a:spcBef>
                <a:spcPct val="0"/>
              </a:spcBef>
            </a:pPr>
            <a:r>
              <a:rPr lang="en-US" sz="2100" spc="-73" strike="noStrike" u="none">
                <a:solidFill>
                  <a:srgbClr val="FFFFFF"/>
                </a:solidFill>
                <a:latin typeface="DM Sans"/>
                <a:ea typeface="DM Sans"/>
                <a:cs typeface="DM Sans"/>
                <a:sym typeface="DM Sans"/>
              </a:rPr>
              <a:t>Con Suni Wallet puedes comprar, vender e intercambiar criptomonedas, gestionar tu cartera digital, hacer transacciones P2P e incluso acceder a préstamos con cripto como garantía, todo desde tu celular.</a:t>
            </a:r>
          </a:p>
          <a:p>
            <a:pPr algn="just" marL="0" indent="0" lvl="0">
              <a:lnSpc>
                <a:spcPts val="2163"/>
              </a:lnSpc>
              <a:spcBef>
                <a:spcPct val="0"/>
              </a:spcBef>
            </a:pPr>
            <a:r>
              <a:rPr lang="en-US" sz="2100" spc="-73" strike="noStrike" u="none">
                <a:solidFill>
                  <a:srgbClr val="FFFFFF"/>
                </a:solidFill>
                <a:latin typeface="DM Sans"/>
                <a:ea typeface="DM Sans"/>
                <a:cs typeface="DM Sans"/>
                <a:sym typeface="DM Sans"/>
              </a:rPr>
              <a:t>Además, contarás con un sistema confiable de verificación de identidad (KYC), soporte local y una plataforma pensada para que inviertas de forma informada y responsable.</a:t>
            </a:r>
          </a:p>
          <a:p>
            <a:pPr algn="just" marL="0" indent="0" lvl="0">
              <a:lnSpc>
                <a:spcPts val="2163"/>
              </a:lnSpc>
              <a:spcBef>
                <a:spcPct val="0"/>
              </a:spcBef>
            </a:pPr>
            <a:r>
              <a:rPr lang="en-US" sz="2100" spc="-73" strike="noStrike" u="none">
                <a:solidFill>
                  <a:srgbClr val="FFFFFF"/>
                </a:solidFill>
                <a:latin typeface="DM Sans"/>
                <a:ea typeface="DM Sans"/>
                <a:cs typeface="DM Sans"/>
                <a:sym typeface="DM Sans"/>
              </a:rPr>
              <a:t>¿Estás listo para comenzar a invertir?</a:t>
            </a:r>
          </a:p>
          <a:p>
            <a:pPr algn="just" marL="0" indent="0" lvl="0">
              <a:lnSpc>
                <a:spcPts val="2163"/>
              </a:lnSpc>
              <a:spcBef>
                <a:spcPct val="0"/>
              </a:spcBef>
            </a:pPr>
          </a:p>
        </p:txBody>
      </p:sp>
      <p:sp>
        <p:nvSpPr>
          <p:cNvPr name="Freeform 5" id="5"/>
          <p:cNvSpPr/>
          <p:nvPr/>
        </p:nvSpPr>
        <p:spPr>
          <a:xfrm flipH="false" flipV="false" rot="0">
            <a:off x="16796965" y="1047876"/>
            <a:ext cx="462335" cy="462335"/>
          </a:xfrm>
          <a:custGeom>
            <a:avLst/>
            <a:gdLst/>
            <a:ahLst/>
            <a:cxnLst/>
            <a:rect r="r" b="b" t="t" l="l"/>
            <a:pathLst>
              <a:path h="462335" w="462335">
                <a:moveTo>
                  <a:pt x="0" y="0"/>
                </a:moveTo>
                <a:lnTo>
                  <a:pt x="462335" y="0"/>
                </a:lnTo>
                <a:lnTo>
                  <a:pt x="462335" y="462335"/>
                </a:lnTo>
                <a:lnTo>
                  <a:pt x="0" y="4623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15712" y="-524765"/>
            <a:ext cx="3063721" cy="3063721"/>
          </a:xfrm>
          <a:custGeom>
            <a:avLst/>
            <a:gdLst/>
            <a:ahLst/>
            <a:cxnLst/>
            <a:rect r="r" b="b" t="t" l="l"/>
            <a:pathLst>
              <a:path h="3063721" w="3063721">
                <a:moveTo>
                  <a:pt x="0" y="0"/>
                </a:moveTo>
                <a:lnTo>
                  <a:pt x="3063721" y="0"/>
                </a:lnTo>
                <a:lnTo>
                  <a:pt x="3063721" y="3063721"/>
                </a:lnTo>
                <a:lnTo>
                  <a:pt x="0" y="3063721"/>
                </a:lnTo>
                <a:lnTo>
                  <a:pt x="0" y="0"/>
                </a:lnTo>
                <a:close/>
              </a:path>
            </a:pathLst>
          </a:custGeom>
          <a:blipFill>
            <a:blip r:embed="rId5"/>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75995" t="-116333" r="0" b="-253281"/>
            </a:stretch>
          </a:blipFill>
        </p:spPr>
      </p:sp>
      <p:sp>
        <p:nvSpPr>
          <p:cNvPr name="Freeform 3" id="3"/>
          <p:cNvSpPr/>
          <p:nvPr/>
        </p:nvSpPr>
        <p:spPr>
          <a:xfrm flipH="true" flipV="false" rot="0">
            <a:off x="1028700" y="1028700"/>
            <a:ext cx="462335" cy="462335"/>
          </a:xfrm>
          <a:custGeom>
            <a:avLst/>
            <a:gdLst/>
            <a:ahLst/>
            <a:cxnLst/>
            <a:rect r="r" b="b" t="t" l="l"/>
            <a:pathLst>
              <a:path h="462335" w="462335">
                <a:moveTo>
                  <a:pt x="462335" y="0"/>
                </a:moveTo>
                <a:lnTo>
                  <a:pt x="0" y="0"/>
                </a:lnTo>
                <a:lnTo>
                  <a:pt x="0" y="462335"/>
                </a:lnTo>
                <a:lnTo>
                  <a:pt x="462335" y="462335"/>
                </a:lnTo>
                <a:lnTo>
                  <a:pt x="46233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627028" y="3847897"/>
            <a:ext cx="13632272" cy="2266950"/>
          </a:xfrm>
          <a:prstGeom prst="rect">
            <a:avLst/>
          </a:prstGeom>
        </p:spPr>
        <p:txBody>
          <a:bodyPr anchor="t" rtlCol="false" tIns="0" lIns="0" bIns="0" rIns="0">
            <a:spAutoFit/>
          </a:bodyPr>
          <a:lstStyle/>
          <a:p>
            <a:pPr algn="r">
              <a:lnSpc>
                <a:spcPts val="17850"/>
              </a:lnSpc>
            </a:pPr>
            <a:r>
              <a:rPr lang="en-US" sz="15000">
                <a:solidFill>
                  <a:srgbClr val="FFFFFF"/>
                </a:solidFill>
                <a:latin typeface="League Spartan"/>
                <a:ea typeface="League Spartan"/>
                <a:cs typeface="League Spartan"/>
                <a:sym typeface="League Spartan"/>
              </a:rPr>
              <a:t>GRACIAS</a:t>
            </a:r>
          </a:p>
        </p:txBody>
      </p:sp>
      <p:sp>
        <p:nvSpPr>
          <p:cNvPr name="Freeform 5" id="5"/>
          <p:cNvSpPr/>
          <p:nvPr/>
        </p:nvSpPr>
        <p:spPr>
          <a:xfrm flipH="false" flipV="false" rot="0">
            <a:off x="11461917" y="-1137820"/>
            <a:ext cx="6500192" cy="6500192"/>
          </a:xfrm>
          <a:custGeom>
            <a:avLst/>
            <a:gdLst/>
            <a:ahLst/>
            <a:cxnLst/>
            <a:rect r="r" b="b" t="t" l="l"/>
            <a:pathLst>
              <a:path h="6500192" w="6500192">
                <a:moveTo>
                  <a:pt x="0" y="0"/>
                </a:moveTo>
                <a:lnTo>
                  <a:pt x="6500192" y="0"/>
                </a:lnTo>
                <a:lnTo>
                  <a:pt x="6500192" y="6500192"/>
                </a:lnTo>
                <a:lnTo>
                  <a:pt x="0" y="6500192"/>
                </a:lnTo>
                <a:lnTo>
                  <a:pt x="0" y="0"/>
                </a:lnTo>
                <a:close/>
              </a:path>
            </a:pathLst>
          </a:custGeom>
          <a:blipFill>
            <a:blip r:embed="rId5"/>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10800000">
            <a:off x="1028700" y="7481358"/>
            <a:ext cx="8115300" cy="1776942"/>
            <a:chOff x="0" y="0"/>
            <a:chExt cx="2137363" cy="468001"/>
          </a:xfrm>
        </p:grpSpPr>
        <p:sp>
          <p:nvSpPr>
            <p:cNvPr name="Freeform 3" id="3"/>
            <p:cNvSpPr/>
            <p:nvPr/>
          </p:nvSpPr>
          <p:spPr>
            <a:xfrm flipH="false" flipV="false" rot="0">
              <a:off x="0" y="0"/>
              <a:ext cx="2137363" cy="468001"/>
            </a:xfrm>
            <a:custGeom>
              <a:avLst/>
              <a:gdLst/>
              <a:ahLst/>
              <a:cxnLst/>
              <a:rect r="r" b="b" t="t" l="l"/>
              <a:pathLst>
                <a:path h="468001" w="2137363">
                  <a:moveTo>
                    <a:pt x="70595" y="0"/>
                  </a:moveTo>
                  <a:lnTo>
                    <a:pt x="2066768" y="0"/>
                  </a:lnTo>
                  <a:cubicBezTo>
                    <a:pt x="2105756" y="0"/>
                    <a:pt x="2137363" y="31607"/>
                    <a:pt x="2137363" y="70595"/>
                  </a:cubicBezTo>
                  <a:lnTo>
                    <a:pt x="2137363" y="397406"/>
                  </a:lnTo>
                  <a:cubicBezTo>
                    <a:pt x="2137363" y="436394"/>
                    <a:pt x="2105756" y="468001"/>
                    <a:pt x="2066768" y="468001"/>
                  </a:cubicBezTo>
                  <a:lnTo>
                    <a:pt x="70595" y="468001"/>
                  </a:lnTo>
                  <a:cubicBezTo>
                    <a:pt x="31607" y="468001"/>
                    <a:pt x="0" y="436394"/>
                    <a:pt x="0" y="397406"/>
                  </a:cubicBezTo>
                  <a:lnTo>
                    <a:pt x="0" y="70595"/>
                  </a:lnTo>
                  <a:cubicBezTo>
                    <a:pt x="0" y="31607"/>
                    <a:pt x="31607" y="0"/>
                    <a:pt x="70595" y="0"/>
                  </a:cubicBezTo>
                  <a:close/>
                </a:path>
              </a:pathLst>
            </a:custGeom>
            <a:gradFill rotWithShape="true">
              <a:gsLst>
                <a:gs pos="0">
                  <a:srgbClr val="FFBF00">
                    <a:alpha val="100000"/>
                  </a:srgbClr>
                </a:gs>
                <a:gs pos="50000">
                  <a:srgbClr val="FFBF00">
                    <a:alpha val="51000"/>
                  </a:srgbClr>
                </a:gs>
                <a:gs pos="100000">
                  <a:srgbClr val="FFBF00">
                    <a:alpha val="0"/>
                  </a:srgbClr>
                </a:gs>
              </a:gsLst>
              <a:lin ang="5400000"/>
            </a:gradFill>
          </p:spPr>
        </p:sp>
        <p:sp>
          <p:nvSpPr>
            <p:cNvPr name="TextBox 4" id="4"/>
            <p:cNvSpPr txBox="true"/>
            <p:nvPr/>
          </p:nvSpPr>
          <p:spPr>
            <a:xfrm>
              <a:off x="0" y="-47625"/>
              <a:ext cx="2137363" cy="515626"/>
            </a:xfrm>
            <a:prstGeom prst="rect">
              <a:avLst/>
            </a:prstGeom>
          </p:spPr>
          <p:txBody>
            <a:bodyPr anchor="ctr" rtlCol="false" tIns="50800" lIns="50800" bIns="50800" rIns="50800"/>
            <a:lstStyle/>
            <a:p>
              <a:pPr algn="ctr">
                <a:lnSpc>
                  <a:spcPts val="3497"/>
                </a:lnSpc>
              </a:pPr>
            </a:p>
          </p:txBody>
        </p:sp>
      </p:grpSp>
      <p:grpSp>
        <p:nvGrpSpPr>
          <p:cNvPr name="Group 5" id="5"/>
          <p:cNvGrpSpPr/>
          <p:nvPr/>
        </p:nvGrpSpPr>
        <p:grpSpPr>
          <a:xfrm rot="0">
            <a:off x="-240856" y="0"/>
            <a:ext cx="18769712" cy="2635831"/>
            <a:chOff x="0" y="0"/>
            <a:chExt cx="2068724" cy="290511"/>
          </a:xfrm>
        </p:grpSpPr>
        <p:sp>
          <p:nvSpPr>
            <p:cNvPr name="Freeform 6" id="6"/>
            <p:cNvSpPr/>
            <p:nvPr/>
          </p:nvSpPr>
          <p:spPr>
            <a:xfrm flipH="false" flipV="false" rot="0">
              <a:off x="0" y="0"/>
              <a:ext cx="2068724" cy="290511"/>
            </a:xfrm>
            <a:custGeom>
              <a:avLst/>
              <a:gdLst/>
              <a:ahLst/>
              <a:cxnLst/>
              <a:rect r="r" b="b" t="t" l="l"/>
              <a:pathLst>
                <a:path h="290511" w="2068724">
                  <a:moveTo>
                    <a:pt x="0" y="0"/>
                  </a:moveTo>
                  <a:lnTo>
                    <a:pt x="2068724" y="0"/>
                  </a:lnTo>
                  <a:lnTo>
                    <a:pt x="2068724" y="290511"/>
                  </a:lnTo>
                  <a:lnTo>
                    <a:pt x="0" y="290511"/>
                  </a:lnTo>
                  <a:close/>
                </a:path>
              </a:pathLst>
            </a:custGeom>
            <a:blipFill>
              <a:blip r:embed="rId2"/>
              <a:stretch>
                <a:fillRect l="0" t="-141821" r="0" b="-141821"/>
              </a:stretch>
            </a:blipFill>
          </p:spPr>
        </p:sp>
      </p:grpSp>
      <p:grpSp>
        <p:nvGrpSpPr>
          <p:cNvPr name="Group 7" id="7"/>
          <p:cNvGrpSpPr/>
          <p:nvPr/>
        </p:nvGrpSpPr>
        <p:grpSpPr>
          <a:xfrm rot="0">
            <a:off x="1350856" y="2132565"/>
            <a:ext cx="7473248" cy="6772091"/>
            <a:chOff x="0" y="0"/>
            <a:chExt cx="823672" cy="746393"/>
          </a:xfrm>
        </p:grpSpPr>
        <p:sp>
          <p:nvSpPr>
            <p:cNvPr name="Freeform 8" id="8"/>
            <p:cNvSpPr/>
            <p:nvPr/>
          </p:nvSpPr>
          <p:spPr>
            <a:xfrm flipH="false" flipV="false" rot="0">
              <a:off x="0" y="0"/>
              <a:ext cx="823672" cy="746393"/>
            </a:xfrm>
            <a:custGeom>
              <a:avLst/>
              <a:gdLst/>
              <a:ahLst/>
              <a:cxnLst/>
              <a:rect r="r" b="b" t="t" l="l"/>
              <a:pathLst>
                <a:path h="746393" w="823672">
                  <a:moveTo>
                    <a:pt x="76660" y="0"/>
                  </a:moveTo>
                  <a:lnTo>
                    <a:pt x="747012" y="0"/>
                  </a:lnTo>
                  <a:cubicBezTo>
                    <a:pt x="789350" y="0"/>
                    <a:pt x="823672" y="34322"/>
                    <a:pt x="823672" y="76660"/>
                  </a:cubicBezTo>
                  <a:lnTo>
                    <a:pt x="823672" y="669733"/>
                  </a:lnTo>
                  <a:cubicBezTo>
                    <a:pt x="823672" y="712071"/>
                    <a:pt x="789350" y="746393"/>
                    <a:pt x="747012" y="746393"/>
                  </a:cubicBezTo>
                  <a:lnTo>
                    <a:pt x="76660" y="746393"/>
                  </a:lnTo>
                  <a:cubicBezTo>
                    <a:pt x="34322" y="746393"/>
                    <a:pt x="0" y="712071"/>
                    <a:pt x="0" y="669733"/>
                  </a:cubicBezTo>
                  <a:lnTo>
                    <a:pt x="0" y="76660"/>
                  </a:lnTo>
                  <a:cubicBezTo>
                    <a:pt x="0" y="34322"/>
                    <a:pt x="34322" y="0"/>
                    <a:pt x="76660" y="0"/>
                  </a:cubicBezTo>
                  <a:close/>
                </a:path>
              </a:pathLst>
            </a:custGeom>
            <a:blipFill>
              <a:blip r:embed="rId3"/>
              <a:stretch>
                <a:fillRect l="-33966" t="0" r="-27148" b="-9678"/>
              </a:stretch>
            </a:blipFill>
          </p:spPr>
        </p:sp>
      </p:grpSp>
      <p:sp>
        <p:nvSpPr>
          <p:cNvPr name="Freeform 9" id="9"/>
          <p:cNvSpPr/>
          <p:nvPr/>
        </p:nvSpPr>
        <p:spPr>
          <a:xfrm flipH="false" flipV="false" rot="0">
            <a:off x="16796965" y="1047876"/>
            <a:ext cx="462335" cy="462335"/>
          </a:xfrm>
          <a:custGeom>
            <a:avLst/>
            <a:gdLst/>
            <a:ahLst/>
            <a:cxnLst/>
            <a:rect r="r" b="b" t="t" l="l"/>
            <a:pathLst>
              <a:path h="462335" w="462335">
                <a:moveTo>
                  <a:pt x="0" y="0"/>
                </a:moveTo>
                <a:lnTo>
                  <a:pt x="462335" y="0"/>
                </a:lnTo>
                <a:lnTo>
                  <a:pt x="462335" y="462335"/>
                </a:lnTo>
                <a:lnTo>
                  <a:pt x="0" y="4623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9417408" y="3622856"/>
            <a:ext cx="8135710" cy="2569461"/>
          </a:xfrm>
          <a:prstGeom prst="rect">
            <a:avLst/>
          </a:prstGeom>
        </p:spPr>
        <p:txBody>
          <a:bodyPr anchor="t" rtlCol="false" tIns="0" lIns="0" bIns="0" rIns="0">
            <a:spAutoFit/>
          </a:bodyPr>
          <a:lstStyle/>
          <a:p>
            <a:pPr algn="just">
              <a:lnSpc>
                <a:spcPts val="6779"/>
              </a:lnSpc>
            </a:pPr>
            <a:r>
              <a:rPr lang="en-US" sz="5697">
                <a:solidFill>
                  <a:srgbClr val="FFFFFF"/>
                </a:solidFill>
                <a:latin typeface="League Spartan"/>
                <a:ea typeface="League Spartan"/>
                <a:cs typeface="League Spartan"/>
                <a:sym typeface="League Spartan"/>
              </a:rPr>
              <a:t>¿Qué son los activos digitales?</a:t>
            </a:r>
          </a:p>
          <a:p>
            <a:pPr algn="just">
              <a:lnSpc>
                <a:spcPts val="6779"/>
              </a:lnSpc>
            </a:pPr>
          </a:p>
        </p:txBody>
      </p:sp>
      <p:sp>
        <p:nvSpPr>
          <p:cNvPr name="TextBox 11" id="11"/>
          <p:cNvSpPr txBox="true"/>
          <p:nvPr/>
        </p:nvSpPr>
        <p:spPr>
          <a:xfrm rot="0">
            <a:off x="10301162" y="5699026"/>
            <a:ext cx="6958138" cy="4283964"/>
          </a:xfrm>
          <a:prstGeom prst="rect">
            <a:avLst/>
          </a:prstGeom>
        </p:spPr>
        <p:txBody>
          <a:bodyPr anchor="t" rtlCol="false" tIns="0" lIns="0" bIns="0" rIns="0">
            <a:spAutoFit/>
          </a:bodyPr>
          <a:lstStyle/>
          <a:p>
            <a:pPr algn="just" marL="0" indent="0" lvl="0">
              <a:lnSpc>
                <a:spcPts val="2163"/>
              </a:lnSpc>
              <a:spcBef>
                <a:spcPct val="0"/>
              </a:spcBef>
            </a:pPr>
            <a:r>
              <a:rPr lang="en-US" sz="2100" spc="-73">
                <a:solidFill>
                  <a:srgbClr val="FFFFFF"/>
                </a:solidFill>
                <a:latin typeface="DM Sans"/>
                <a:ea typeface="DM Sans"/>
                <a:cs typeface="DM Sans"/>
                <a:sym typeface="DM Sans"/>
              </a:rPr>
              <a:t>Lo</a:t>
            </a:r>
            <a:r>
              <a:rPr lang="en-US" sz="2100" spc="-73" strike="noStrike" u="none">
                <a:solidFill>
                  <a:srgbClr val="FFFFFF"/>
                </a:solidFill>
                <a:latin typeface="DM Sans"/>
                <a:ea typeface="DM Sans"/>
                <a:cs typeface="DM Sans"/>
                <a:sym typeface="DM Sans"/>
              </a:rPr>
              <a:t>s activos digitales son recursos que existen en formato digital y tienen un valor económico. En el contexto actual, han cobrado especial relevancia gracias al auge de la tecnología blockchain y las criptomonedas. Se caracterizan por ser identificables y poseer un valor que puede ser transaccionado en diversas plataformas.</a:t>
            </a:r>
          </a:p>
          <a:p>
            <a:pPr algn="just" marL="0" indent="0" lvl="0">
              <a:lnSpc>
                <a:spcPts val="2163"/>
              </a:lnSpc>
              <a:spcBef>
                <a:spcPct val="0"/>
              </a:spcBef>
            </a:pPr>
            <a:r>
              <a:rPr lang="en-US" sz="2100" spc="-73" strike="noStrike" u="none">
                <a:solidFill>
                  <a:srgbClr val="FFFFFF"/>
                </a:solidFill>
                <a:latin typeface="DM Sans"/>
                <a:ea typeface="DM Sans"/>
                <a:cs typeface="DM Sans"/>
                <a:sym typeface="DM Sans"/>
              </a:rPr>
              <a:t>Características principales de los activos digitales</a:t>
            </a:r>
          </a:p>
          <a:p>
            <a:pPr algn="just" marL="0" indent="0" lvl="0">
              <a:lnSpc>
                <a:spcPts val="2163"/>
              </a:lnSpc>
              <a:spcBef>
                <a:spcPct val="0"/>
              </a:spcBef>
            </a:pPr>
            <a:r>
              <a:rPr lang="en-US" sz="2100" spc="-73" strike="noStrike" u="none">
                <a:solidFill>
                  <a:srgbClr val="FFFFFF"/>
                </a:solidFill>
                <a:latin typeface="DM Sans"/>
                <a:ea typeface="DM Sans"/>
                <a:cs typeface="DM Sans"/>
                <a:sym typeface="DM Sans"/>
              </a:rPr>
              <a:t>Entre las características que definen a los activos digitales, se destacan las siguientes:</a:t>
            </a:r>
          </a:p>
          <a:p>
            <a:pPr algn="just" marL="453390" indent="-226695" lvl="1">
              <a:lnSpc>
                <a:spcPts val="2163"/>
              </a:lnSpc>
              <a:spcBef>
                <a:spcPct val="0"/>
              </a:spcBef>
              <a:buFont typeface="Arial"/>
              <a:buChar char="•"/>
            </a:pPr>
            <a:r>
              <a:rPr lang="en-US" sz="2100" spc="-73" strike="noStrike" u="none">
                <a:solidFill>
                  <a:srgbClr val="FFFFFF"/>
                </a:solidFill>
                <a:latin typeface="DM Sans"/>
                <a:ea typeface="DM Sans"/>
                <a:cs typeface="DM Sans"/>
                <a:sym typeface="DM Sans"/>
              </a:rPr>
              <a:t>Existencia en formato digital</a:t>
            </a:r>
          </a:p>
          <a:p>
            <a:pPr algn="just" marL="453390" indent="-226695" lvl="1">
              <a:lnSpc>
                <a:spcPts val="2163"/>
              </a:lnSpc>
              <a:spcBef>
                <a:spcPct val="0"/>
              </a:spcBef>
              <a:buFont typeface="Arial"/>
              <a:buChar char="•"/>
            </a:pPr>
            <a:r>
              <a:rPr lang="en-US" sz="2100" spc="-73" strike="noStrike" u="none">
                <a:solidFill>
                  <a:srgbClr val="FFFFFF"/>
                </a:solidFill>
                <a:latin typeface="DM Sans"/>
                <a:ea typeface="DM Sans"/>
                <a:cs typeface="DM Sans"/>
                <a:sym typeface="DM Sans"/>
              </a:rPr>
              <a:t>Identificabilidad y trazabilidad en su propiedad</a:t>
            </a:r>
          </a:p>
          <a:p>
            <a:pPr algn="just" marL="453390" indent="-226695" lvl="1">
              <a:lnSpc>
                <a:spcPts val="2163"/>
              </a:lnSpc>
              <a:spcBef>
                <a:spcPct val="0"/>
              </a:spcBef>
              <a:buFont typeface="Arial"/>
              <a:buChar char="•"/>
            </a:pPr>
            <a:r>
              <a:rPr lang="en-US" sz="2100" spc="-73" strike="noStrike" u="none">
                <a:solidFill>
                  <a:srgbClr val="FFFFFF"/>
                </a:solidFill>
                <a:latin typeface="DM Sans"/>
                <a:ea typeface="DM Sans"/>
                <a:cs typeface="DM Sans"/>
                <a:sym typeface="DM Sans"/>
              </a:rPr>
              <a:t>Posibilidad de ser tokenizados, lo que permite fraccionar activos físicos</a:t>
            </a:r>
          </a:p>
          <a:p>
            <a:pPr algn="just" marL="453390" indent="-226695" lvl="1">
              <a:lnSpc>
                <a:spcPts val="2163"/>
              </a:lnSpc>
              <a:spcBef>
                <a:spcPct val="0"/>
              </a:spcBef>
              <a:buFont typeface="Arial"/>
              <a:buChar char="•"/>
            </a:pPr>
            <a:r>
              <a:rPr lang="en-US" sz="2100" spc="-73" strike="noStrike" u="none">
                <a:solidFill>
                  <a:srgbClr val="FFFFFF"/>
                </a:solidFill>
                <a:latin typeface="DM Sans"/>
                <a:ea typeface="DM Sans"/>
                <a:cs typeface="DM Sans"/>
                <a:sym typeface="DM Sans"/>
              </a:rPr>
              <a:t>Transacciones rápidas y seguras a través de tecnologías como blockchain</a:t>
            </a:r>
          </a:p>
          <a:p>
            <a:pPr algn="just" marL="0" indent="0" lvl="0">
              <a:lnSpc>
                <a:spcPts val="2163"/>
              </a:lnSpc>
              <a:spcBef>
                <a:spcPct val="0"/>
              </a:spcBef>
            </a:pPr>
          </a:p>
        </p:txBody>
      </p:sp>
      <p:sp>
        <p:nvSpPr>
          <p:cNvPr name="Freeform 12" id="12"/>
          <p:cNvSpPr/>
          <p:nvPr/>
        </p:nvSpPr>
        <p:spPr>
          <a:xfrm flipH="false" flipV="false" rot="0">
            <a:off x="200881" y="-1312977"/>
            <a:ext cx="4590966" cy="4590966"/>
          </a:xfrm>
          <a:custGeom>
            <a:avLst/>
            <a:gdLst/>
            <a:ahLst/>
            <a:cxnLst/>
            <a:rect r="r" b="b" t="t" l="l"/>
            <a:pathLst>
              <a:path h="4590966" w="4590966">
                <a:moveTo>
                  <a:pt x="0" y="0"/>
                </a:moveTo>
                <a:lnTo>
                  <a:pt x="4590965" y="0"/>
                </a:lnTo>
                <a:lnTo>
                  <a:pt x="4590965" y="4590965"/>
                </a:lnTo>
                <a:lnTo>
                  <a:pt x="0" y="4590965"/>
                </a:lnTo>
                <a:lnTo>
                  <a:pt x="0" y="0"/>
                </a:lnTo>
                <a:close/>
              </a:path>
            </a:pathLst>
          </a:custGeom>
          <a:blipFill>
            <a:blip r:embed="rId6"/>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40856" y="0"/>
            <a:ext cx="18769712" cy="4465830"/>
            <a:chOff x="0" y="0"/>
            <a:chExt cx="2068724" cy="492206"/>
          </a:xfrm>
        </p:grpSpPr>
        <p:sp>
          <p:nvSpPr>
            <p:cNvPr name="Freeform 3" id="3"/>
            <p:cNvSpPr/>
            <p:nvPr/>
          </p:nvSpPr>
          <p:spPr>
            <a:xfrm flipH="false" flipV="false" rot="0">
              <a:off x="0" y="0"/>
              <a:ext cx="2068724" cy="492206"/>
            </a:xfrm>
            <a:custGeom>
              <a:avLst/>
              <a:gdLst/>
              <a:ahLst/>
              <a:cxnLst/>
              <a:rect r="r" b="b" t="t" l="l"/>
              <a:pathLst>
                <a:path h="492206" w="2068724">
                  <a:moveTo>
                    <a:pt x="0" y="0"/>
                  </a:moveTo>
                  <a:lnTo>
                    <a:pt x="2068724" y="0"/>
                  </a:lnTo>
                  <a:lnTo>
                    <a:pt x="2068724" y="492206"/>
                  </a:lnTo>
                  <a:lnTo>
                    <a:pt x="0" y="492206"/>
                  </a:lnTo>
                  <a:close/>
                </a:path>
              </a:pathLst>
            </a:custGeom>
            <a:blipFill>
              <a:blip r:embed="rId2"/>
              <a:stretch>
                <a:fillRect l="0" t="-63217" r="0" b="-63217"/>
              </a:stretch>
            </a:blipFill>
          </p:spPr>
        </p:sp>
      </p:grpSp>
      <p:sp>
        <p:nvSpPr>
          <p:cNvPr name="Freeform 4" id="4"/>
          <p:cNvSpPr/>
          <p:nvPr/>
        </p:nvSpPr>
        <p:spPr>
          <a:xfrm flipH="false" flipV="false" rot="0">
            <a:off x="16796965" y="1047876"/>
            <a:ext cx="462335" cy="462335"/>
          </a:xfrm>
          <a:custGeom>
            <a:avLst/>
            <a:gdLst/>
            <a:ahLst/>
            <a:cxnLst/>
            <a:rect r="r" b="b" t="t" l="l"/>
            <a:pathLst>
              <a:path h="462335" w="462335">
                <a:moveTo>
                  <a:pt x="0" y="0"/>
                </a:moveTo>
                <a:lnTo>
                  <a:pt x="462335" y="0"/>
                </a:lnTo>
                <a:lnTo>
                  <a:pt x="462335" y="462335"/>
                </a:lnTo>
                <a:lnTo>
                  <a:pt x="0" y="4623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2940893" y="2057847"/>
            <a:ext cx="12406213" cy="2564560"/>
          </a:xfrm>
          <a:prstGeom prst="rect">
            <a:avLst/>
          </a:prstGeom>
        </p:spPr>
        <p:txBody>
          <a:bodyPr anchor="t" rtlCol="false" tIns="0" lIns="0" bIns="0" rIns="0">
            <a:spAutoFit/>
          </a:bodyPr>
          <a:lstStyle/>
          <a:p>
            <a:pPr algn="ctr">
              <a:lnSpc>
                <a:spcPts val="6671"/>
              </a:lnSpc>
            </a:pPr>
            <a:r>
              <a:rPr lang="en-US" sz="6671">
                <a:solidFill>
                  <a:srgbClr val="FFFFFF"/>
                </a:solidFill>
                <a:latin typeface="League Spartan"/>
                <a:ea typeface="League Spartan"/>
                <a:cs typeface="League Spartan"/>
                <a:sym typeface="League Spartan"/>
              </a:rPr>
              <a:t>Diferencias entre activos digitales y tradicionales</a:t>
            </a:r>
          </a:p>
          <a:p>
            <a:pPr algn="ctr">
              <a:lnSpc>
                <a:spcPts val="6671"/>
              </a:lnSpc>
            </a:pPr>
          </a:p>
        </p:txBody>
      </p:sp>
      <p:sp>
        <p:nvSpPr>
          <p:cNvPr name="TextBox 6" id="6"/>
          <p:cNvSpPr txBox="true"/>
          <p:nvPr/>
        </p:nvSpPr>
        <p:spPr>
          <a:xfrm rot="0">
            <a:off x="506834" y="5174857"/>
            <a:ext cx="8637166" cy="4017264"/>
          </a:xfrm>
          <a:prstGeom prst="rect">
            <a:avLst/>
          </a:prstGeom>
        </p:spPr>
        <p:txBody>
          <a:bodyPr anchor="t" rtlCol="false" tIns="0" lIns="0" bIns="0" rIns="0">
            <a:spAutoFit/>
          </a:bodyPr>
          <a:lstStyle/>
          <a:p>
            <a:pPr algn="just" marL="0" indent="0" lvl="0">
              <a:lnSpc>
                <a:spcPts val="2163"/>
              </a:lnSpc>
              <a:spcBef>
                <a:spcPct val="0"/>
              </a:spcBef>
            </a:pPr>
            <a:r>
              <a:rPr lang="en-US" sz="2100" spc="-73">
                <a:solidFill>
                  <a:srgbClr val="FFFFFF"/>
                </a:solidFill>
                <a:latin typeface="DM Sans"/>
                <a:ea typeface="DM Sans"/>
                <a:cs typeface="DM Sans"/>
                <a:sym typeface="DM Sans"/>
              </a:rPr>
              <a:t>Com</a:t>
            </a:r>
            <a:r>
              <a:rPr lang="en-US" sz="2100" spc="-73" strike="noStrike" u="none">
                <a:solidFill>
                  <a:srgbClr val="FFFFFF"/>
                </a:solidFill>
                <a:latin typeface="DM Sans"/>
                <a:ea typeface="DM Sans"/>
                <a:cs typeface="DM Sans"/>
                <a:sym typeface="DM Sans"/>
              </a:rPr>
              <a:t>parar activos digitales con los tradicionales revela varias diferencias fundamentales. Los activos tradicionales, como bienes raíces o acciones, requieren intermediarios para ser comprados, vendidos o comercializados. En cambio, los activos digitales pueden ser intercambiados de manera directa entre las partes gracias a plataformas digitales, como Suni Wallet. </a:t>
            </a:r>
          </a:p>
          <a:p>
            <a:pPr algn="just" marL="0" indent="0" lvl="0">
              <a:lnSpc>
                <a:spcPts val="2163"/>
              </a:lnSpc>
              <a:spcBef>
                <a:spcPct val="0"/>
              </a:spcBef>
            </a:pPr>
            <a:r>
              <a:rPr lang="en-US" sz="2100" spc="-73" strike="noStrike" u="none">
                <a:solidFill>
                  <a:srgbClr val="FFFFFF"/>
                </a:solidFill>
                <a:latin typeface="DM Sans"/>
                <a:ea typeface="DM Sans"/>
                <a:cs typeface="DM Sans"/>
                <a:sym typeface="DM Sans"/>
              </a:rPr>
              <a:t>Otras diferencias son:</a:t>
            </a:r>
          </a:p>
          <a:p>
            <a:pPr algn="just" marL="453390" indent="-226695" lvl="1">
              <a:lnSpc>
                <a:spcPts val="2163"/>
              </a:lnSpc>
              <a:spcBef>
                <a:spcPct val="0"/>
              </a:spcBef>
              <a:buFont typeface="Arial"/>
              <a:buChar char="•"/>
            </a:pPr>
            <a:r>
              <a:rPr lang="en-US" sz="2100" spc="-73" strike="noStrike" u="none">
                <a:solidFill>
                  <a:srgbClr val="FFFFFF"/>
                </a:solidFill>
                <a:latin typeface="DM Sans"/>
                <a:ea typeface="DM Sans"/>
                <a:cs typeface="DM Sans"/>
                <a:sym typeface="DM Sans"/>
              </a:rPr>
              <a:t>Liquidez: Los activos digitales suelen tener mayor liquidez, permitiendo compras y ventas inmediatas.</a:t>
            </a:r>
          </a:p>
          <a:p>
            <a:pPr algn="just" marL="453390" indent="-226695" lvl="1">
              <a:lnSpc>
                <a:spcPts val="2163"/>
              </a:lnSpc>
              <a:spcBef>
                <a:spcPct val="0"/>
              </a:spcBef>
              <a:buFont typeface="Arial"/>
              <a:buChar char="•"/>
            </a:pPr>
            <a:r>
              <a:rPr lang="en-US" sz="2100" spc="-73" strike="noStrike" u="none">
                <a:solidFill>
                  <a:srgbClr val="FFFFFF"/>
                </a:solidFill>
                <a:latin typeface="DM Sans"/>
                <a:ea typeface="DM Sans"/>
                <a:cs typeface="DM Sans"/>
                <a:sym typeface="DM Sans"/>
              </a:rPr>
              <a:t>Accesibilidad: La inversión en activos digitales es más accesible para personas en cualquier parte del mundo, siempre que tengan acceso a internet.</a:t>
            </a:r>
          </a:p>
          <a:p>
            <a:pPr algn="just" marL="453390" indent="-226695" lvl="1">
              <a:lnSpc>
                <a:spcPts val="2163"/>
              </a:lnSpc>
              <a:spcBef>
                <a:spcPct val="0"/>
              </a:spcBef>
              <a:buFont typeface="Arial"/>
              <a:buChar char="•"/>
            </a:pPr>
            <a:r>
              <a:rPr lang="en-US" sz="2100" spc="-73" strike="noStrike" u="none">
                <a:solidFill>
                  <a:srgbClr val="FFFFFF"/>
                </a:solidFill>
                <a:latin typeface="DM Sans"/>
                <a:ea typeface="DM Sans"/>
                <a:cs typeface="DM Sans"/>
                <a:sym typeface="DM Sans"/>
              </a:rPr>
              <a:t>Costos de transacción: Las tarifas asociadas a la compra y venta de activos digitales pueden ser menores en comparación con los activos tradicionales.</a:t>
            </a:r>
          </a:p>
          <a:p>
            <a:pPr algn="just" marL="0" indent="0" lvl="0">
              <a:lnSpc>
                <a:spcPts val="2163"/>
              </a:lnSpc>
              <a:spcBef>
                <a:spcPct val="0"/>
              </a:spcBef>
            </a:pPr>
          </a:p>
        </p:txBody>
      </p:sp>
      <p:grpSp>
        <p:nvGrpSpPr>
          <p:cNvPr name="Group 7" id="7"/>
          <p:cNvGrpSpPr/>
          <p:nvPr/>
        </p:nvGrpSpPr>
        <p:grpSpPr>
          <a:xfrm rot="-10800000">
            <a:off x="9610462" y="7481358"/>
            <a:ext cx="7648838" cy="1776942"/>
            <a:chOff x="0" y="0"/>
            <a:chExt cx="2014509" cy="468001"/>
          </a:xfrm>
        </p:grpSpPr>
        <p:sp>
          <p:nvSpPr>
            <p:cNvPr name="Freeform 8" id="8"/>
            <p:cNvSpPr/>
            <p:nvPr/>
          </p:nvSpPr>
          <p:spPr>
            <a:xfrm flipH="false" flipV="false" rot="0">
              <a:off x="0" y="0"/>
              <a:ext cx="2014509" cy="468001"/>
            </a:xfrm>
            <a:custGeom>
              <a:avLst/>
              <a:gdLst/>
              <a:ahLst/>
              <a:cxnLst/>
              <a:rect r="r" b="b" t="t" l="l"/>
              <a:pathLst>
                <a:path h="468001" w="2014509">
                  <a:moveTo>
                    <a:pt x="74901" y="0"/>
                  </a:moveTo>
                  <a:lnTo>
                    <a:pt x="1939608" y="0"/>
                  </a:lnTo>
                  <a:cubicBezTo>
                    <a:pt x="1959473" y="0"/>
                    <a:pt x="1978524" y="7891"/>
                    <a:pt x="1992571" y="21938"/>
                  </a:cubicBezTo>
                  <a:cubicBezTo>
                    <a:pt x="2006617" y="35984"/>
                    <a:pt x="2014509" y="55036"/>
                    <a:pt x="2014509" y="74901"/>
                  </a:cubicBezTo>
                  <a:lnTo>
                    <a:pt x="2014509" y="393101"/>
                  </a:lnTo>
                  <a:cubicBezTo>
                    <a:pt x="2014509" y="412965"/>
                    <a:pt x="2006617" y="432017"/>
                    <a:pt x="1992571" y="446063"/>
                  </a:cubicBezTo>
                  <a:cubicBezTo>
                    <a:pt x="1978524" y="460110"/>
                    <a:pt x="1959473" y="468001"/>
                    <a:pt x="1939608" y="468001"/>
                  </a:cubicBezTo>
                  <a:lnTo>
                    <a:pt x="74901" y="468001"/>
                  </a:lnTo>
                  <a:cubicBezTo>
                    <a:pt x="55036" y="468001"/>
                    <a:pt x="35984" y="460110"/>
                    <a:pt x="21938" y="446063"/>
                  </a:cubicBezTo>
                  <a:cubicBezTo>
                    <a:pt x="7891" y="432017"/>
                    <a:pt x="0" y="412965"/>
                    <a:pt x="0" y="393101"/>
                  </a:cubicBezTo>
                  <a:lnTo>
                    <a:pt x="0" y="74901"/>
                  </a:lnTo>
                  <a:cubicBezTo>
                    <a:pt x="0" y="55036"/>
                    <a:pt x="7891" y="35984"/>
                    <a:pt x="21938" y="21938"/>
                  </a:cubicBezTo>
                  <a:cubicBezTo>
                    <a:pt x="35984" y="7891"/>
                    <a:pt x="55036" y="0"/>
                    <a:pt x="74901" y="0"/>
                  </a:cubicBezTo>
                  <a:close/>
                </a:path>
              </a:pathLst>
            </a:custGeom>
            <a:gradFill rotWithShape="true">
              <a:gsLst>
                <a:gs pos="0">
                  <a:srgbClr val="FFBF00">
                    <a:alpha val="100000"/>
                  </a:srgbClr>
                </a:gs>
                <a:gs pos="50000">
                  <a:srgbClr val="FFBF00">
                    <a:alpha val="51000"/>
                  </a:srgbClr>
                </a:gs>
                <a:gs pos="100000">
                  <a:srgbClr val="FFBF00">
                    <a:alpha val="0"/>
                  </a:srgbClr>
                </a:gs>
              </a:gsLst>
              <a:lin ang="5400000"/>
            </a:gradFill>
          </p:spPr>
        </p:sp>
        <p:sp>
          <p:nvSpPr>
            <p:cNvPr name="TextBox 9" id="9"/>
            <p:cNvSpPr txBox="true"/>
            <p:nvPr/>
          </p:nvSpPr>
          <p:spPr>
            <a:xfrm>
              <a:off x="0" y="-47625"/>
              <a:ext cx="2014509" cy="515626"/>
            </a:xfrm>
            <a:prstGeom prst="rect">
              <a:avLst/>
            </a:prstGeom>
          </p:spPr>
          <p:txBody>
            <a:bodyPr anchor="ctr" rtlCol="false" tIns="50800" lIns="50800" bIns="50800" rIns="50800"/>
            <a:lstStyle/>
            <a:p>
              <a:pPr algn="ctr">
                <a:lnSpc>
                  <a:spcPts val="3497"/>
                </a:lnSpc>
              </a:pPr>
            </a:p>
          </p:txBody>
        </p:sp>
      </p:grpSp>
      <p:grpSp>
        <p:nvGrpSpPr>
          <p:cNvPr name="Group 10" id="10"/>
          <p:cNvGrpSpPr/>
          <p:nvPr/>
        </p:nvGrpSpPr>
        <p:grpSpPr>
          <a:xfrm rot="0">
            <a:off x="9913036" y="5143500"/>
            <a:ext cx="7043690" cy="3809618"/>
            <a:chOff x="0" y="0"/>
            <a:chExt cx="776328" cy="419881"/>
          </a:xfrm>
        </p:grpSpPr>
        <p:sp>
          <p:nvSpPr>
            <p:cNvPr name="Freeform 11" id="11"/>
            <p:cNvSpPr/>
            <p:nvPr/>
          </p:nvSpPr>
          <p:spPr>
            <a:xfrm flipH="false" flipV="false" rot="0">
              <a:off x="0" y="0"/>
              <a:ext cx="776328" cy="419881"/>
            </a:xfrm>
            <a:custGeom>
              <a:avLst/>
              <a:gdLst/>
              <a:ahLst/>
              <a:cxnLst/>
              <a:rect r="r" b="b" t="t" l="l"/>
              <a:pathLst>
                <a:path h="419881" w="776328">
                  <a:moveTo>
                    <a:pt x="81336" y="0"/>
                  </a:moveTo>
                  <a:lnTo>
                    <a:pt x="694992" y="0"/>
                  </a:lnTo>
                  <a:cubicBezTo>
                    <a:pt x="716564" y="0"/>
                    <a:pt x="737252" y="8569"/>
                    <a:pt x="752505" y="23823"/>
                  </a:cubicBezTo>
                  <a:cubicBezTo>
                    <a:pt x="767759" y="39076"/>
                    <a:pt x="776328" y="59764"/>
                    <a:pt x="776328" y="81336"/>
                  </a:cubicBezTo>
                  <a:lnTo>
                    <a:pt x="776328" y="338546"/>
                  </a:lnTo>
                  <a:cubicBezTo>
                    <a:pt x="776328" y="360117"/>
                    <a:pt x="767759" y="380805"/>
                    <a:pt x="752505" y="396059"/>
                  </a:cubicBezTo>
                  <a:cubicBezTo>
                    <a:pt x="737252" y="411312"/>
                    <a:pt x="716564" y="419881"/>
                    <a:pt x="694992" y="419881"/>
                  </a:cubicBezTo>
                  <a:lnTo>
                    <a:pt x="81336" y="419881"/>
                  </a:lnTo>
                  <a:cubicBezTo>
                    <a:pt x="59764" y="419881"/>
                    <a:pt x="39076" y="411312"/>
                    <a:pt x="23823" y="396059"/>
                  </a:cubicBezTo>
                  <a:cubicBezTo>
                    <a:pt x="8569" y="380805"/>
                    <a:pt x="0" y="360117"/>
                    <a:pt x="0" y="338546"/>
                  </a:cubicBezTo>
                  <a:lnTo>
                    <a:pt x="0" y="81336"/>
                  </a:lnTo>
                  <a:cubicBezTo>
                    <a:pt x="0" y="59764"/>
                    <a:pt x="8569" y="39076"/>
                    <a:pt x="23823" y="23823"/>
                  </a:cubicBezTo>
                  <a:cubicBezTo>
                    <a:pt x="39076" y="8569"/>
                    <a:pt x="59764" y="0"/>
                    <a:pt x="81336" y="0"/>
                  </a:cubicBezTo>
                  <a:close/>
                </a:path>
              </a:pathLst>
            </a:custGeom>
            <a:blipFill>
              <a:blip r:embed="rId5"/>
              <a:stretch>
                <a:fillRect l="-30767" t="-64934" r="-3157" b="-144"/>
              </a:stretch>
            </a:blipFill>
          </p:spPr>
        </p:sp>
      </p:grpSp>
      <p:sp>
        <p:nvSpPr>
          <p:cNvPr name="Freeform 12" id="12"/>
          <p:cNvSpPr/>
          <p:nvPr/>
        </p:nvSpPr>
        <p:spPr>
          <a:xfrm flipH="false" flipV="false" rot="0">
            <a:off x="267551" y="-801842"/>
            <a:ext cx="3790928" cy="3790928"/>
          </a:xfrm>
          <a:custGeom>
            <a:avLst/>
            <a:gdLst/>
            <a:ahLst/>
            <a:cxnLst/>
            <a:rect r="r" b="b" t="t" l="l"/>
            <a:pathLst>
              <a:path h="3790928" w="3790928">
                <a:moveTo>
                  <a:pt x="0" y="0"/>
                </a:moveTo>
                <a:lnTo>
                  <a:pt x="3790928" y="0"/>
                </a:lnTo>
                <a:lnTo>
                  <a:pt x="3790928" y="3790928"/>
                </a:lnTo>
                <a:lnTo>
                  <a:pt x="0" y="3790928"/>
                </a:lnTo>
                <a:lnTo>
                  <a:pt x="0" y="0"/>
                </a:lnTo>
                <a:close/>
              </a:path>
            </a:pathLst>
          </a:custGeom>
          <a:blipFill>
            <a:blip r:embed="rId6"/>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9384856" y="3639302"/>
            <a:ext cx="18528856" cy="7038957"/>
            <a:chOff x="0" y="0"/>
            <a:chExt cx="2042178" cy="775806"/>
          </a:xfrm>
        </p:grpSpPr>
        <p:sp>
          <p:nvSpPr>
            <p:cNvPr name="Freeform 3" id="3"/>
            <p:cNvSpPr/>
            <p:nvPr/>
          </p:nvSpPr>
          <p:spPr>
            <a:xfrm flipH="false" flipV="false" rot="0">
              <a:off x="0" y="0"/>
              <a:ext cx="2042178" cy="775806"/>
            </a:xfrm>
            <a:custGeom>
              <a:avLst/>
              <a:gdLst/>
              <a:ahLst/>
              <a:cxnLst/>
              <a:rect r="r" b="b" t="t" l="l"/>
              <a:pathLst>
                <a:path h="775806" w="2042178">
                  <a:moveTo>
                    <a:pt x="0" y="0"/>
                  </a:moveTo>
                  <a:lnTo>
                    <a:pt x="2042178" y="0"/>
                  </a:lnTo>
                  <a:lnTo>
                    <a:pt x="2042178" y="775806"/>
                  </a:lnTo>
                  <a:lnTo>
                    <a:pt x="0" y="775806"/>
                  </a:lnTo>
                  <a:close/>
                </a:path>
              </a:pathLst>
            </a:custGeom>
            <a:blipFill>
              <a:blip r:embed="rId2"/>
              <a:stretch>
                <a:fillRect l="0" t="-20908" r="0" b="-20908"/>
              </a:stretch>
            </a:blipFill>
          </p:spPr>
        </p:sp>
      </p:grpSp>
      <p:grpSp>
        <p:nvGrpSpPr>
          <p:cNvPr name="Group 4" id="4"/>
          <p:cNvGrpSpPr/>
          <p:nvPr/>
        </p:nvGrpSpPr>
        <p:grpSpPr>
          <a:xfrm rot="-10800000">
            <a:off x="-953765" y="3014409"/>
            <a:ext cx="20195531" cy="624892"/>
            <a:chOff x="0" y="0"/>
            <a:chExt cx="5318988" cy="164581"/>
          </a:xfrm>
        </p:grpSpPr>
        <p:sp>
          <p:nvSpPr>
            <p:cNvPr name="Freeform 5" id="5"/>
            <p:cNvSpPr/>
            <p:nvPr/>
          </p:nvSpPr>
          <p:spPr>
            <a:xfrm flipH="false" flipV="false" rot="0">
              <a:off x="0" y="0"/>
              <a:ext cx="5318987" cy="164581"/>
            </a:xfrm>
            <a:custGeom>
              <a:avLst/>
              <a:gdLst/>
              <a:ahLst/>
              <a:cxnLst/>
              <a:rect r="r" b="b" t="t" l="l"/>
              <a:pathLst>
                <a:path h="164581" w="5318987">
                  <a:moveTo>
                    <a:pt x="28368" y="0"/>
                  </a:moveTo>
                  <a:lnTo>
                    <a:pt x="5290620" y="0"/>
                  </a:lnTo>
                  <a:cubicBezTo>
                    <a:pt x="5298143" y="0"/>
                    <a:pt x="5305359" y="2989"/>
                    <a:pt x="5310679" y="8309"/>
                  </a:cubicBezTo>
                  <a:cubicBezTo>
                    <a:pt x="5315999" y="13629"/>
                    <a:pt x="5318987" y="20844"/>
                    <a:pt x="5318987" y="28368"/>
                  </a:cubicBezTo>
                  <a:lnTo>
                    <a:pt x="5318987" y="136213"/>
                  </a:lnTo>
                  <a:cubicBezTo>
                    <a:pt x="5318987" y="143737"/>
                    <a:pt x="5315999" y="150952"/>
                    <a:pt x="5310679" y="156272"/>
                  </a:cubicBezTo>
                  <a:cubicBezTo>
                    <a:pt x="5305359" y="161592"/>
                    <a:pt x="5298143" y="164581"/>
                    <a:pt x="5290620" y="164581"/>
                  </a:cubicBezTo>
                  <a:lnTo>
                    <a:pt x="28368" y="164581"/>
                  </a:lnTo>
                  <a:cubicBezTo>
                    <a:pt x="20844" y="164581"/>
                    <a:pt x="13629" y="161592"/>
                    <a:pt x="8309" y="156272"/>
                  </a:cubicBezTo>
                  <a:cubicBezTo>
                    <a:pt x="2989" y="150952"/>
                    <a:pt x="0" y="143737"/>
                    <a:pt x="0" y="136213"/>
                  </a:cubicBezTo>
                  <a:lnTo>
                    <a:pt x="0" y="28368"/>
                  </a:lnTo>
                  <a:cubicBezTo>
                    <a:pt x="0" y="20844"/>
                    <a:pt x="2989" y="13629"/>
                    <a:pt x="8309" y="8309"/>
                  </a:cubicBezTo>
                  <a:cubicBezTo>
                    <a:pt x="13629" y="2989"/>
                    <a:pt x="20844" y="0"/>
                    <a:pt x="28368" y="0"/>
                  </a:cubicBezTo>
                  <a:close/>
                </a:path>
              </a:pathLst>
            </a:custGeom>
            <a:gradFill rotWithShape="true">
              <a:gsLst>
                <a:gs pos="0">
                  <a:srgbClr val="FFBF00">
                    <a:alpha val="100000"/>
                  </a:srgbClr>
                </a:gs>
                <a:gs pos="50000">
                  <a:srgbClr val="FFBF00">
                    <a:alpha val="51000"/>
                  </a:srgbClr>
                </a:gs>
                <a:gs pos="100000">
                  <a:srgbClr val="FFBF00">
                    <a:alpha val="0"/>
                  </a:srgbClr>
                </a:gs>
              </a:gsLst>
              <a:lin ang="0"/>
            </a:gradFill>
          </p:spPr>
        </p:sp>
        <p:sp>
          <p:nvSpPr>
            <p:cNvPr name="TextBox 6" id="6"/>
            <p:cNvSpPr txBox="true"/>
            <p:nvPr/>
          </p:nvSpPr>
          <p:spPr>
            <a:xfrm>
              <a:off x="0" y="-47625"/>
              <a:ext cx="5318988" cy="212206"/>
            </a:xfrm>
            <a:prstGeom prst="rect">
              <a:avLst/>
            </a:prstGeom>
          </p:spPr>
          <p:txBody>
            <a:bodyPr anchor="ctr" rtlCol="false" tIns="50800" lIns="50800" bIns="50800" rIns="50800"/>
            <a:lstStyle/>
            <a:p>
              <a:pPr algn="ctr">
                <a:lnSpc>
                  <a:spcPts val="3497"/>
                </a:lnSpc>
              </a:pPr>
            </a:p>
          </p:txBody>
        </p:sp>
      </p:grpSp>
      <p:grpSp>
        <p:nvGrpSpPr>
          <p:cNvPr name="Group 7" id="7"/>
          <p:cNvGrpSpPr/>
          <p:nvPr/>
        </p:nvGrpSpPr>
        <p:grpSpPr>
          <a:xfrm rot="0">
            <a:off x="-555486" y="-458169"/>
            <a:ext cx="19356816" cy="3472578"/>
            <a:chOff x="0" y="0"/>
            <a:chExt cx="2133432" cy="382734"/>
          </a:xfrm>
        </p:grpSpPr>
        <p:sp>
          <p:nvSpPr>
            <p:cNvPr name="Freeform 8" id="8"/>
            <p:cNvSpPr/>
            <p:nvPr/>
          </p:nvSpPr>
          <p:spPr>
            <a:xfrm flipH="false" flipV="false" rot="1122244">
              <a:off x="-782" y="-327719"/>
              <a:ext cx="2134997" cy="1038172"/>
            </a:xfrm>
            <a:custGeom>
              <a:avLst/>
              <a:gdLst/>
              <a:ahLst/>
              <a:cxnLst/>
              <a:rect r="r" b="b" t="t" l="l"/>
              <a:pathLst>
                <a:path h="1038172" w="2134997">
                  <a:moveTo>
                    <a:pt x="23784" y="670409"/>
                  </a:moveTo>
                  <a:lnTo>
                    <a:pt x="1988477" y="5242"/>
                  </a:lnTo>
                  <a:cubicBezTo>
                    <a:pt x="2003959" y="0"/>
                    <a:pt x="2020760" y="8302"/>
                    <a:pt x="2026002" y="23784"/>
                  </a:cubicBezTo>
                  <a:lnTo>
                    <a:pt x="2129755" y="330238"/>
                  </a:lnTo>
                  <a:cubicBezTo>
                    <a:pt x="2134996" y="345720"/>
                    <a:pt x="2126695" y="362521"/>
                    <a:pt x="2111212" y="367763"/>
                  </a:cubicBezTo>
                  <a:lnTo>
                    <a:pt x="146519" y="1032930"/>
                  </a:lnTo>
                  <a:cubicBezTo>
                    <a:pt x="131037" y="1038172"/>
                    <a:pt x="114236" y="1029870"/>
                    <a:pt x="108995" y="1014388"/>
                  </a:cubicBezTo>
                  <a:lnTo>
                    <a:pt x="5242" y="707934"/>
                  </a:lnTo>
                  <a:cubicBezTo>
                    <a:pt x="0" y="692452"/>
                    <a:pt x="8302" y="675651"/>
                    <a:pt x="23784" y="670409"/>
                  </a:cubicBezTo>
                  <a:close/>
                </a:path>
              </a:pathLst>
            </a:custGeom>
            <a:blipFill>
              <a:blip r:embed="rId3"/>
              <a:stretch>
                <a:fillRect l="-372" t="-19399" r="-372" b="-19399"/>
              </a:stretch>
            </a:blipFill>
          </p:spPr>
        </p:sp>
      </p:grpSp>
      <p:sp>
        <p:nvSpPr>
          <p:cNvPr name="Freeform 9" id="9"/>
          <p:cNvSpPr/>
          <p:nvPr/>
        </p:nvSpPr>
        <p:spPr>
          <a:xfrm flipH="false" flipV="false" rot="0">
            <a:off x="16796965" y="1047876"/>
            <a:ext cx="462335" cy="462335"/>
          </a:xfrm>
          <a:custGeom>
            <a:avLst/>
            <a:gdLst/>
            <a:ahLst/>
            <a:cxnLst/>
            <a:rect r="r" b="b" t="t" l="l"/>
            <a:pathLst>
              <a:path h="462335" w="462335">
                <a:moveTo>
                  <a:pt x="0" y="0"/>
                </a:moveTo>
                <a:lnTo>
                  <a:pt x="462335" y="0"/>
                </a:lnTo>
                <a:lnTo>
                  <a:pt x="462335" y="462335"/>
                </a:lnTo>
                <a:lnTo>
                  <a:pt x="0" y="4623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597593" y="4281223"/>
            <a:ext cx="7825804" cy="2413674"/>
          </a:xfrm>
          <a:prstGeom prst="rect">
            <a:avLst/>
          </a:prstGeom>
        </p:spPr>
        <p:txBody>
          <a:bodyPr anchor="t" rtlCol="false" tIns="0" lIns="0" bIns="0" rIns="0">
            <a:spAutoFit/>
          </a:bodyPr>
          <a:lstStyle/>
          <a:p>
            <a:pPr algn="l">
              <a:lnSpc>
                <a:spcPts val="6333"/>
              </a:lnSpc>
            </a:pPr>
            <a:r>
              <a:rPr lang="en-US" sz="5810">
                <a:solidFill>
                  <a:srgbClr val="FFFFFF"/>
                </a:solidFill>
                <a:latin typeface="League Spartan"/>
                <a:ea typeface="League Spartan"/>
                <a:cs typeface="League Spartan"/>
                <a:sym typeface="League Spartan"/>
              </a:rPr>
              <a:t>Tipos de activos digitales relevantes</a:t>
            </a:r>
          </a:p>
          <a:p>
            <a:pPr algn="l">
              <a:lnSpc>
                <a:spcPts val="6333"/>
              </a:lnSpc>
            </a:pPr>
          </a:p>
        </p:txBody>
      </p:sp>
      <p:sp>
        <p:nvSpPr>
          <p:cNvPr name="TextBox 11" id="11"/>
          <p:cNvSpPr txBox="true"/>
          <p:nvPr/>
        </p:nvSpPr>
        <p:spPr>
          <a:xfrm rot="0">
            <a:off x="9433586" y="3990097"/>
            <a:ext cx="8588630" cy="5592961"/>
          </a:xfrm>
          <a:prstGeom prst="rect">
            <a:avLst/>
          </a:prstGeom>
        </p:spPr>
        <p:txBody>
          <a:bodyPr anchor="t" rtlCol="false" tIns="0" lIns="0" bIns="0" rIns="0">
            <a:spAutoFit/>
          </a:bodyPr>
          <a:lstStyle/>
          <a:p>
            <a:pPr algn="just" marL="0" indent="0" lvl="0">
              <a:lnSpc>
                <a:spcPts val="2062"/>
              </a:lnSpc>
              <a:spcBef>
                <a:spcPct val="0"/>
              </a:spcBef>
            </a:pPr>
          </a:p>
          <a:p>
            <a:pPr algn="just" marL="0" indent="0" lvl="0">
              <a:lnSpc>
                <a:spcPts val="2062"/>
              </a:lnSpc>
              <a:spcBef>
                <a:spcPct val="0"/>
              </a:spcBef>
            </a:pPr>
            <a:r>
              <a:rPr lang="en-US" b="true" sz="2002" spc="-70" strike="noStrike" u="none">
                <a:solidFill>
                  <a:srgbClr val="FFFFFF"/>
                </a:solidFill>
                <a:latin typeface="DM Sans Bold"/>
                <a:ea typeface="DM Sans Bold"/>
                <a:cs typeface="DM Sans Bold"/>
                <a:sym typeface="DM Sans Bold"/>
              </a:rPr>
              <a:t>Criptomonedas</a:t>
            </a:r>
          </a:p>
          <a:p>
            <a:pPr algn="just" marL="0" indent="0" lvl="0">
              <a:lnSpc>
                <a:spcPts val="2062"/>
              </a:lnSpc>
              <a:spcBef>
                <a:spcPct val="0"/>
              </a:spcBef>
            </a:pPr>
          </a:p>
          <a:p>
            <a:pPr algn="just" marL="0" indent="0" lvl="0">
              <a:lnSpc>
                <a:spcPts val="2062"/>
              </a:lnSpc>
              <a:spcBef>
                <a:spcPct val="0"/>
              </a:spcBef>
            </a:pPr>
            <a:r>
              <a:rPr lang="en-US" sz="2002" spc="-70" strike="noStrike" u="none">
                <a:solidFill>
                  <a:srgbClr val="FFFFFF"/>
                </a:solidFill>
                <a:latin typeface="DM Sans"/>
                <a:ea typeface="DM Sans"/>
                <a:cs typeface="DM Sans"/>
                <a:sym typeface="DM Sans"/>
              </a:rPr>
              <a:t>Las criptomonedas son monedas digitales que operan en plataformas blockchain. Su naturaleza descentralizada las hace atractivas para muchos inversores.</a:t>
            </a:r>
          </a:p>
          <a:p>
            <a:pPr algn="just" marL="0" indent="0" lvl="0">
              <a:lnSpc>
                <a:spcPts val="2062"/>
              </a:lnSpc>
              <a:spcBef>
                <a:spcPct val="0"/>
              </a:spcBef>
            </a:pPr>
          </a:p>
          <a:p>
            <a:pPr algn="just" marL="0" indent="0" lvl="0">
              <a:lnSpc>
                <a:spcPts val="2062"/>
              </a:lnSpc>
              <a:spcBef>
                <a:spcPct val="0"/>
              </a:spcBef>
            </a:pPr>
            <a:r>
              <a:rPr lang="en-US" sz="2002" spc="-70" strike="noStrike" u="none">
                <a:solidFill>
                  <a:srgbClr val="FFFFFF"/>
                </a:solidFill>
                <a:latin typeface="DM Sans"/>
                <a:ea typeface="DM Sans"/>
                <a:cs typeface="DM Sans"/>
                <a:sym typeface="DM Sans"/>
              </a:rPr>
              <a:t>Principales criptomonedas en el mercado</a:t>
            </a:r>
          </a:p>
          <a:p>
            <a:pPr algn="just" marL="432361" indent="-216180" lvl="1">
              <a:lnSpc>
                <a:spcPts val="2062"/>
              </a:lnSpc>
              <a:spcBef>
                <a:spcPct val="0"/>
              </a:spcBef>
              <a:buFont typeface="Arial"/>
              <a:buChar char="•"/>
            </a:pPr>
            <a:r>
              <a:rPr lang="en-US" sz="2002" spc="-70" strike="noStrike" u="none">
                <a:solidFill>
                  <a:srgbClr val="FFFFFF"/>
                </a:solidFill>
                <a:latin typeface="DM Sans"/>
                <a:ea typeface="DM Sans"/>
                <a:cs typeface="DM Sans"/>
                <a:sym typeface="DM Sans"/>
              </a:rPr>
              <a:t>Bitcoin (BTC): La primera y más conocida criptomoneda, considerada como reserva de valor.</a:t>
            </a:r>
          </a:p>
          <a:p>
            <a:pPr algn="just" marL="432361" indent="-216180" lvl="1">
              <a:lnSpc>
                <a:spcPts val="2062"/>
              </a:lnSpc>
              <a:spcBef>
                <a:spcPct val="0"/>
              </a:spcBef>
              <a:buFont typeface="Arial"/>
              <a:buChar char="•"/>
            </a:pPr>
            <a:r>
              <a:rPr lang="en-US" sz="2002" spc="-70" strike="noStrike" u="none">
                <a:solidFill>
                  <a:srgbClr val="FFFFFF"/>
                </a:solidFill>
                <a:latin typeface="DM Sans"/>
                <a:ea typeface="DM Sans"/>
                <a:cs typeface="DM Sans"/>
                <a:sym typeface="DM Sans"/>
              </a:rPr>
              <a:t>Ethereum (ETH): Plataforma que permite la creación de contratos inteligentes y aplicaciones descentralizadas.</a:t>
            </a:r>
          </a:p>
          <a:p>
            <a:pPr algn="just" marL="432361" indent="-216180" lvl="1">
              <a:lnSpc>
                <a:spcPts val="2062"/>
              </a:lnSpc>
              <a:spcBef>
                <a:spcPct val="0"/>
              </a:spcBef>
              <a:buFont typeface="Arial"/>
              <a:buChar char="•"/>
            </a:pPr>
            <a:r>
              <a:rPr lang="en-US" sz="2002" spc="-70" strike="noStrike" u="none">
                <a:solidFill>
                  <a:srgbClr val="FFFFFF"/>
                </a:solidFill>
                <a:latin typeface="DM Sans"/>
                <a:ea typeface="DM Sans"/>
                <a:cs typeface="DM Sans"/>
                <a:sym typeface="DM Sans"/>
              </a:rPr>
              <a:t>Ripple (XRP): Enfocada en facilitar transacciones entre instituciones financieras.</a:t>
            </a:r>
          </a:p>
          <a:p>
            <a:pPr algn="just">
              <a:lnSpc>
                <a:spcPts val="2062"/>
              </a:lnSpc>
              <a:spcBef>
                <a:spcPct val="0"/>
              </a:spcBef>
            </a:pPr>
          </a:p>
          <a:p>
            <a:pPr algn="just" marL="0" indent="0" lvl="0">
              <a:lnSpc>
                <a:spcPts val="2062"/>
              </a:lnSpc>
              <a:spcBef>
                <a:spcPct val="0"/>
              </a:spcBef>
            </a:pPr>
            <a:r>
              <a:rPr lang="en-US" sz="2002" spc="-70" strike="noStrike" u="none">
                <a:solidFill>
                  <a:srgbClr val="FFFFFF"/>
                </a:solidFill>
                <a:latin typeface="DM Sans"/>
                <a:ea typeface="DM Sans"/>
                <a:cs typeface="DM Sans"/>
                <a:sym typeface="DM Sans"/>
              </a:rPr>
              <a:t>Ventajas de las criptomonedas</a:t>
            </a:r>
          </a:p>
          <a:p>
            <a:pPr algn="just" marL="0" indent="0" lvl="0">
              <a:lnSpc>
                <a:spcPts val="2062"/>
              </a:lnSpc>
              <a:spcBef>
                <a:spcPct val="0"/>
              </a:spcBef>
            </a:pPr>
          </a:p>
          <a:p>
            <a:pPr algn="just" marL="432361" indent="-216180" lvl="1">
              <a:lnSpc>
                <a:spcPts val="2062"/>
              </a:lnSpc>
              <a:spcBef>
                <a:spcPct val="0"/>
              </a:spcBef>
              <a:buFont typeface="Arial"/>
              <a:buChar char="•"/>
            </a:pPr>
            <a:r>
              <a:rPr lang="en-US" sz="2002" spc="-70" strike="noStrike" u="none">
                <a:solidFill>
                  <a:srgbClr val="FFFFFF"/>
                </a:solidFill>
                <a:latin typeface="DM Sans"/>
                <a:ea typeface="DM Sans"/>
                <a:cs typeface="DM Sans"/>
                <a:sym typeface="DM Sans"/>
              </a:rPr>
              <a:t>Descentralización: El control no está en manos de un solo ente.</a:t>
            </a:r>
          </a:p>
          <a:p>
            <a:pPr algn="just" marL="432361" indent="-216180" lvl="1">
              <a:lnSpc>
                <a:spcPts val="2062"/>
              </a:lnSpc>
              <a:spcBef>
                <a:spcPct val="0"/>
              </a:spcBef>
              <a:buFont typeface="Arial"/>
              <a:buChar char="•"/>
            </a:pPr>
            <a:r>
              <a:rPr lang="en-US" sz="2002" spc="-70" strike="noStrike" u="none">
                <a:solidFill>
                  <a:srgbClr val="FFFFFF"/>
                </a:solidFill>
                <a:latin typeface="DM Sans"/>
                <a:ea typeface="DM Sans"/>
                <a:cs typeface="DM Sans"/>
                <a:sym typeface="DM Sans"/>
              </a:rPr>
              <a:t>Transacciones rápidas y económicas: Menores costos de transferencia en comparación con sistemas tradicionales.</a:t>
            </a:r>
          </a:p>
          <a:p>
            <a:pPr algn="just" marL="432361" indent="-216180" lvl="1">
              <a:lnSpc>
                <a:spcPts val="2062"/>
              </a:lnSpc>
              <a:spcBef>
                <a:spcPct val="0"/>
              </a:spcBef>
              <a:buFont typeface="Arial"/>
              <a:buChar char="•"/>
            </a:pPr>
            <a:r>
              <a:rPr lang="en-US" sz="2002" spc="-70" strike="noStrike" u="none">
                <a:solidFill>
                  <a:srgbClr val="FFFFFF"/>
                </a:solidFill>
                <a:latin typeface="DM Sans"/>
                <a:ea typeface="DM Sans"/>
                <a:cs typeface="DM Sans"/>
                <a:sym typeface="DM Sans"/>
              </a:rPr>
              <a:t>Accesibilidad global: Cualquier persona con internet puede participar.</a:t>
            </a:r>
          </a:p>
          <a:p>
            <a:pPr algn="just" marL="0" indent="0" lvl="0">
              <a:lnSpc>
                <a:spcPts val="2062"/>
              </a:lnSpc>
              <a:spcBef>
                <a:spcPct val="0"/>
              </a:spcBef>
            </a:pPr>
          </a:p>
        </p:txBody>
      </p:sp>
      <p:sp>
        <p:nvSpPr>
          <p:cNvPr name="TextBox 12" id="12"/>
          <p:cNvSpPr txBox="true"/>
          <p:nvPr/>
        </p:nvSpPr>
        <p:spPr>
          <a:xfrm rot="0">
            <a:off x="597593" y="6198004"/>
            <a:ext cx="7018682" cy="1621757"/>
          </a:xfrm>
          <a:prstGeom prst="rect">
            <a:avLst/>
          </a:prstGeom>
        </p:spPr>
        <p:txBody>
          <a:bodyPr anchor="t" rtlCol="false" tIns="0" lIns="0" bIns="0" rIns="0">
            <a:spAutoFit/>
          </a:bodyPr>
          <a:lstStyle/>
          <a:p>
            <a:pPr algn="just" marL="0" indent="0" lvl="0">
              <a:lnSpc>
                <a:spcPts val="2181"/>
              </a:lnSpc>
              <a:spcBef>
                <a:spcPct val="0"/>
              </a:spcBef>
            </a:pPr>
            <a:r>
              <a:rPr lang="en-US" sz="2118" spc="-74">
                <a:solidFill>
                  <a:srgbClr val="FFFFFF"/>
                </a:solidFill>
                <a:latin typeface="DM Sans"/>
                <a:ea typeface="DM Sans"/>
                <a:cs typeface="DM Sans"/>
                <a:sym typeface="DM Sans"/>
              </a:rPr>
              <a:t>El</a:t>
            </a:r>
            <a:r>
              <a:rPr lang="en-US" sz="2118" spc="-74" strike="noStrike" u="none">
                <a:solidFill>
                  <a:srgbClr val="FFFFFF"/>
                </a:solidFill>
                <a:latin typeface="DM Sans"/>
                <a:ea typeface="DM Sans"/>
                <a:cs typeface="DM Sans"/>
                <a:sym typeface="DM Sans"/>
              </a:rPr>
              <a:t> ecosistema de activos digitales se compone de diversas categorías que ofrecen posibilidades únicas de inversión y aplicaciones en múltiples sectores. </a:t>
            </a:r>
          </a:p>
          <a:p>
            <a:pPr algn="just" marL="0" indent="0" lvl="0">
              <a:lnSpc>
                <a:spcPts val="2181"/>
              </a:lnSpc>
              <a:spcBef>
                <a:spcPct val="0"/>
              </a:spcBef>
            </a:pPr>
            <a:r>
              <a:rPr lang="en-US" sz="2118" spc="-74" strike="noStrike" u="none">
                <a:solidFill>
                  <a:srgbClr val="FFFFFF"/>
                </a:solidFill>
                <a:latin typeface="DM Sans"/>
                <a:ea typeface="DM Sans"/>
                <a:cs typeface="DM Sans"/>
                <a:sym typeface="DM Sans"/>
              </a:rPr>
              <a:t>A continuación, se presentan los tipos más relevantes de activos digitales.</a:t>
            </a:r>
          </a:p>
          <a:p>
            <a:pPr algn="just" marL="0" indent="0" lvl="0">
              <a:lnSpc>
                <a:spcPts val="2181"/>
              </a:lnSpc>
              <a:spcBef>
                <a:spcPct val="0"/>
              </a:spcBef>
            </a:pPr>
          </a:p>
        </p:txBody>
      </p:sp>
      <p:sp>
        <p:nvSpPr>
          <p:cNvPr name="Freeform 13" id="13"/>
          <p:cNvSpPr/>
          <p:nvPr/>
        </p:nvSpPr>
        <p:spPr>
          <a:xfrm flipH="false" flipV="false" rot="0">
            <a:off x="134924" y="-909017"/>
            <a:ext cx="3889863" cy="3889863"/>
          </a:xfrm>
          <a:custGeom>
            <a:avLst/>
            <a:gdLst/>
            <a:ahLst/>
            <a:cxnLst/>
            <a:rect r="r" b="b" t="t" l="l"/>
            <a:pathLst>
              <a:path h="3889863" w="3889863">
                <a:moveTo>
                  <a:pt x="0" y="0"/>
                </a:moveTo>
                <a:lnTo>
                  <a:pt x="3889864" y="0"/>
                </a:lnTo>
                <a:lnTo>
                  <a:pt x="3889864" y="3889863"/>
                </a:lnTo>
                <a:lnTo>
                  <a:pt x="0" y="3889863"/>
                </a:lnTo>
                <a:lnTo>
                  <a:pt x="0" y="0"/>
                </a:lnTo>
                <a:close/>
              </a:path>
            </a:pathLst>
          </a:custGeom>
          <a:blipFill>
            <a:blip r:embed="rId6"/>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9683046" y="0"/>
            <a:ext cx="10099381" cy="10287000"/>
            <a:chOff x="0" y="0"/>
            <a:chExt cx="1113114" cy="1133793"/>
          </a:xfrm>
        </p:grpSpPr>
        <p:sp>
          <p:nvSpPr>
            <p:cNvPr name="Freeform 3" id="3"/>
            <p:cNvSpPr/>
            <p:nvPr/>
          </p:nvSpPr>
          <p:spPr>
            <a:xfrm flipH="false" flipV="false" rot="0">
              <a:off x="0" y="0"/>
              <a:ext cx="1113114" cy="1133793"/>
            </a:xfrm>
            <a:custGeom>
              <a:avLst/>
              <a:gdLst/>
              <a:ahLst/>
              <a:cxnLst/>
              <a:rect r="r" b="b" t="t" l="l"/>
              <a:pathLst>
                <a:path h="1133793" w="1113114">
                  <a:moveTo>
                    <a:pt x="76657" y="0"/>
                  </a:moveTo>
                  <a:lnTo>
                    <a:pt x="1036457" y="0"/>
                  </a:lnTo>
                  <a:cubicBezTo>
                    <a:pt x="1078793" y="0"/>
                    <a:pt x="1113114" y="34321"/>
                    <a:pt x="1113114" y="76657"/>
                  </a:cubicBezTo>
                  <a:lnTo>
                    <a:pt x="1113114" y="1057135"/>
                  </a:lnTo>
                  <a:cubicBezTo>
                    <a:pt x="1113114" y="1099472"/>
                    <a:pt x="1078793" y="1133793"/>
                    <a:pt x="1036457" y="1133793"/>
                  </a:cubicBezTo>
                  <a:lnTo>
                    <a:pt x="76657" y="1133793"/>
                  </a:lnTo>
                  <a:cubicBezTo>
                    <a:pt x="34321" y="1133793"/>
                    <a:pt x="0" y="1099472"/>
                    <a:pt x="0" y="1057135"/>
                  </a:cubicBezTo>
                  <a:lnTo>
                    <a:pt x="0" y="76657"/>
                  </a:lnTo>
                  <a:cubicBezTo>
                    <a:pt x="0" y="34321"/>
                    <a:pt x="34321" y="0"/>
                    <a:pt x="76657" y="0"/>
                  </a:cubicBezTo>
                  <a:close/>
                </a:path>
              </a:pathLst>
            </a:custGeom>
            <a:blipFill>
              <a:blip r:embed="rId2"/>
              <a:stretch>
                <a:fillRect l="-44531" t="0" r="-44531" b="0"/>
              </a:stretch>
            </a:blipFill>
          </p:spPr>
        </p:sp>
      </p:grpSp>
      <p:sp>
        <p:nvSpPr>
          <p:cNvPr name="TextBox 4" id="4"/>
          <p:cNvSpPr txBox="true"/>
          <p:nvPr/>
        </p:nvSpPr>
        <p:spPr>
          <a:xfrm rot="0">
            <a:off x="404193" y="1929922"/>
            <a:ext cx="9278853" cy="3728976"/>
          </a:xfrm>
          <a:prstGeom prst="rect">
            <a:avLst/>
          </a:prstGeom>
        </p:spPr>
        <p:txBody>
          <a:bodyPr anchor="t" rtlCol="false" tIns="0" lIns="0" bIns="0" rIns="0">
            <a:spAutoFit/>
          </a:bodyPr>
          <a:lstStyle/>
          <a:p>
            <a:pPr algn="l">
              <a:lnSpc>
                <a:spcPts val="7305"/>
              </a:lnSpc>
            </a:pPr>
            <a:r>
              <a:rPr lang="en-US" sz="6701">
                <a:solidFill>
                  <a:srgbClr val="FFFFFF"/>
                </a:solidFill>
                <a:latin typeface="League Spartan"/>
                <a:ea typeface="League Spartan"/>
                <a:cs typeface="League Spartan"/>
                <a:sym typeface="League Spartan"/>
              </a:rPr>
              <a:t>Monedas Estables o Stablecoins </a:t>
            </a:r>
          </a:p>
          <a:p>
            <a:pPr algn="l">
              <a:lnSpc>
                <a:spcPts val="7305"/>
              </a:lnSpc>
            </a:pPr>
          </a:p>
          <a:p>
            <a:pPr algn="l">
              <a:lnSpc>
                <a:spcPts val="7305"/>
              </a:lnSpc>
            </a:pPr>
          </a:p>
        </p:txBody>
      </p:sp>
      <p:sp>
        <p:nvSpPr>
          <p:cNvPr name="TextBox 5" id="5"/>
          <p:cNvSpPr txBox="true"/>
          <p:nvPr/>
        </p:nvSpPr>
        <p:spPr>
          <a:xfrm rot="0">
            <a:off x="446172" y="3965190"/>
            <a:ext cx="8779674" cy="908100"/>
          </a:xfrm>
          <a:prstGeom prst="rect">
            <a:avLst/>
          </a:prstGeom>
        </p:spPr>
        <p:txBody>
          <a:bodyPr anchor="t" rtlCol="false" tIns="0" lIns="0" bIns="0" rIns="0">
            <a:spAutoFit/>
          </a:bodyPr>
          <a:lstStyle/>
          <a:p>
            <a:pPr algn="just" marL="0" indent="0" lvl="0">
              <a:lnSpc>
                <a:spcPts val="2420"/>
              </a:lnSpc>
              <a:spcBef>
                <a:spcPct val="0"/>
              </a:spcBef>
            </a:pPr>
            <a:r>
              <a:rPr lang="en-US" sz="2350" spc="-82">
                <a:solidFill>
                  <a:srgbClr val="FFFFFF"/>
                </a:solidFill>
                <a:latin typeface="DM Sans"/>
                <a:ea typeface="DM Sans"/>
                <a:cs typeface="DM Sans"/>
                <a:sym typeface="DM Sans"/>
              </a:rPr>
              <a:t>E</a:t>
            </a:r>
            <a:r>
              <a:rPr lang="en-US" sz="2350" spc="-82" strike="noStrike" u="none">
                <a:solidFill>
                  <a:srgbClr val="FFFFFF"/>
                </a:solidFill>
                <a:latin typeface="DM Sans"/>
                <a:ea typeface="DM Sans"/>
                <a:cs typeface="DM Sans"/>
                <a:sym typeface="DM Sans"/>
              </a:rPr>
              <a:t>stas criptomonedas están diseñadas para mantener un valor estable, generalmente anclándose a una moneda fiduciaria o activo tangible.</a:t>
            </a:r>
          </a:p>
        </p:txBody>
      </p:sp>
      <p:sp>
        <p:nvSpPr>
          <p:cNvPr name="Freeform 6" id="6"/>
          <p:cNvSpPr/>
          <p:nvPr/>
        </p:nvSpPr>
        <p:spPr>
          <a:xfrm flipH="false" flipV="false" rot="0">
            <a:off x="16796965" y="1047876"/>
            <a:ext cx="462335" cy="462335"/>
          </a:xfrm>
          <a:custGeom>
            <a:avLst/>
            <a:gdLst/>
            <a:ahLst/>
            <a:cxnLst/>
            <a:rect r="r" b="b" t="t" l="l"/>
            <a:pathLst>
              <a:path h="462335" w="462335">
                <a:moveTo>
                  <a:pt x="0" y="0"/>
                </a:moveTo>
                <a:lnTo>
                  <a:pt x="462335" y="0"/>
                </a:lnTo>
                <a:lnTo>
                  <a:pt x="462335" y="462335"/>
                </a:lnTo>
                <a:lnTo>
                  <a:pt x="0" y="4623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10459444" y="3396548"/>
            <a:ext cx="940636" cy="94063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38100" cap="sq">
              <a:gradFill>
                <a:gsLst>
                  <a:gs pos="0">
                    <a:srgbClr val="FFBF00">
                      <a:alpha val="100000"/>
                    </a:srgbClr>
                  </a:gs>
                  <a:gs pos="50000">
                    <a:srgbClr val="FFBF00">
                      <a:alpha val="51000"/>
                    </a:srgbClr>
                  </a:gs>
                  <a:gs pos="100000">
                    <a:srgbClr val="FFBF00">
                      <a:alpha val="0"/>
                    </a:srgbClr>
                  </a:gs>
                </a:gsLst>
                <a:path path="circle">
                  <a:fillToRect l="0" r="100000" t="0" b="100000"/>
                </a:path>
                <a:tileRect r="0" l="-100000" b="0" t="-100000"/>
              </a:gradFill>
              <a:prstDash val="solid"/>
              <a:miter/>
            </a:ln>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3497"/>
                </a:lnSpc>
              </a:pPr>
            </a:p>
          </p:txBody>
        </p:sp>
      </p:grpSp>
      <p:grpSp>
        <p:nvGrpSpPr>
          <p:cNvPr name="Group 10" id="10"/>
          <p:cNvGrpSpPr/>
          <p:nvPr/>
        </p:nvGrpSpPr>
        <p:grpSpPr>
          <a:xfrm rot="0">
            <a:off x="10459444" y="5339389"/>
            <a:ext cx="940636" cy="940636"/>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38100" cap="sq">
              <a:gradFill>
                <a:gsLst>
                  <a:gs pos="0">
                    <a:srgbClr val="FFBF00">
                      <a:alpha val="100000"/>
                    </a:srgbClr>
                  </a:gs>
                  <a:gs pos="50000">
                    <a:srgbClr val="FFBF00">
                      <a:alpha val="51000"/>
                    </a:srgbClr>
                  </a:gs>
                  <a:gs pos="100000">
                    <a:srgbClr val="FFBF00">
                      <a:alpha val="0"/>
                    </a:srgbClr>
                  </a:gs>
                </a:gsLst>
                <a:path path="circle">
                  <a:fillToRect l="0" r="100000" t="0" b="100000"/>
                </a:path>
                <a:tileRect r="0" l="-100000" b="0" t="-100000"/>
              </a:gradFill>
              <a:prstDash val="solid"/>
              <a:miter/>
            </a:ln>
          </p:spPr>
        </p:sp>
        <p:sp>
          <p:nvSpPr>
            <p:cNvPr name="TextBox 12" id="12"/>
            <p:cNvSpPr txBox="true"/>
            <p:nvPr/>
          </p:nvSpPr>
          <p:spPr>
            <a:xfrm>
              <a:off x="76200" y="28575"/>
              <a:ext cx="660400" cy="708025"/>
            </a:xfrm>
            <a:prstGeom prst="rect">
              <a:avLst/>
            </a:prstGeom>
          </p:spPr>
          <p:txBody>
            <a:bodyPr anchor="ctr" rtlCol="false" tIns="50800" lIns="50800" bIns="50800" rIns="50800"/>
            <a:lstStyle/>
            <a:p>
              <a:pPr algn="ctr">
                <a:lnSpc>
                  <a:spcPts val="3497"/>
                </a:lnSpc>
              </a:pPr>
            </a:p>
          </p:txBody>
        </p:sp>
      </p:grpSp>
      <p:sp>
        <p:nvSpPr>
          <p:cNvPr name="TextBox 13" id="13"/>
          <p:cNvSpPr txBox="true"/>
          <p:nvPr/>
        </p:nvSpPr>
        <p:spPr>
          <a:xfrm rot="0">
            <a:off x="10585824" y="3748191"/>
            <a:ext cx="687877" cy="377625"/>
          </a:xfrm>
          <a:prstGeom prst="rect">
            <a:avLst/>
          </a:prstGeom>
        </p:spPr>
        <p:txBody>
          <a:bodyPr anchor="t" rtlCol="false" tIns="0" lIns="0" bIns="0" rIns="0">
            <a:spAutoFit/>
          </a:bodyPr>
          <a:lstStyle/>
          <a:p>
            <a:pPr algn="ctr">
              <a:lnSpc>
                <a:spcPts val="2934"/>
              </a:lnSpc>
            </a:pPr>
            <a:r>
              <a:rPr lang="en-US" sz="2691">
                <a:solidFill>
                  <a:srgbClr val="FFFFFF"/>
                </a:solidFill>
                <a:latin typeface="League Spartan"/>
                <a:ea typeface="League Spartan"/>
                <a:cs typeface="League Spartan"/>
                <a:sym typeface="League Spartan"/>
              </a:rPr>
              <a:t>01</a:t>
            </a:r>
          </a:p>
        </p:txBody>
      </p:sp>
      <p:sp>
        <p:nvSpPr>
          <p:cNvPr name="TextBox 14" id="14"/>
          <p:cNvSpPr txBox="true"/>
          <p:nvPr/>
        </p:nvSpPr>
        <p:spPr>
          <a:xfrm rot="0">
            <a:off x="10585824" y="5687474"/>
            <a:ext cx="687877" cy="377625"/>
          </a:xfrm>
          <a:prstGeom prst="rect">
            <a:avLst/>
          </a:prstGeom>
        </p:spPr>
        <p:txBody>
          <a:bodyPr anchor="t" rtlCol="false" tIns="0" lIns="0" bIns="0" rIns="0">
            <a:spAutoFit/>
          </a:bodyPr>
          <a:lstStyle/>
          <a:p>
            <a:pPr algn="ctr">
              <a:lnSpc>
                <a:spcPts val="2934"/>
              </a:lnSpc>
            </a:pPr>
            <a:r>
              <a:rPr lang="en-US" sz="2691">
                <a:solidFill>
                  <a:srgbClr val="FFFFFF"/>
                </a:solidFill>
                <a:latin typeface="League Spartan"/>
                <a:ea typeface="League Spartan"/>
                <a:cs typeface="League Spartan"/>
                <a:sym typeface="League Spartan"/>
              </a:rPr>
              <a:t>02</a:t>
            </a:r>
          </a:p>
        </p:txBody>
      </p:sp>
      <p:sp>
        <p:nvSpPr>
          <p:cNvPr name="TextBox 15" id="15"/>
          <p:cNvSpPr txBox="true"/>
          <p:nvPr/>
        </p:nvSpPr>
        <p:spPr>
          <a:xfrm rot="0">
            <a:off x="11855241" y="3593334"/>
            <a:ext cx="5053127" cy="696087"/>
          </a:xfrm>
          <a:prstGeom prst="rect">
            <a:avLst/>
          </a:prstGeom>
        </p:spPr>
        <p:txBody>
          <a:bodyPr anchor="t" rtlCol="false" tIns="0" lIns="0" bIns="0" rIns="0">
            <a:spAutoFit/>
          </a:bodyPr>
          <a:lstStyle/>
          <a:p>
            <a:pPr algn="just">
              <a:lnSpc>
                <a:spcPts val="1854"/>
              </a:lnSpc>
            </a:pPr>
            <a:r>
              <a:rPr lang="en-US" sz="1800" spc="-63">
                <a:solidFill>
                  <a:srgbClr val="FFFFFF"/>
                </a:solidFill>
                <a:latin typeface="DM Sans"/>
                <a:ea typeface="DM Sans"/>
                <a:cs typeface="DM Sans"/>
                <a:sym typeface="DM Sans"/>
              </a:rPr>
              <a:t>T</a:t>
            </a:r>
            <a:r>
              <a:rPr lang="en-US" sz="1800" spc="-63" strike="noStrike" u="none">
                <a:solidFill>
                  <a:srgbClr val="FFFFFF"/>
                </a:solidFill>
                <a:latin typeface="DM Sans"/>
                <a:ea typeface="DM Sans"/>
                <a:cs typeface="DM Sans"/>
                <a:sym typeface="DM Sans"/>
              </a:rPr>
              <a:t>ether (USDT): Uno de los más populares, vinculado al dólar estadounidense.</a:t>
            </a:r>
          </a:p>
          <a:p>
            <a:pPr algn="just">
              <a:lnSpc>
                <a:spcPts val="1854"/>
              </a:lnSpc>
            </a:pPr>
          </a:p>
        </p:txBody>
      </p:sp>
      <p:sp>
        <p:nvSpPr>
          <p:cNvPr name="TextBox 16" id="16"/>
          <p:cNvSpPr txBox="true"/>
          <p:nvPr/>
        </p:nvSpPr>
        <p:spPr>
          <a:xfrm rot="0">
            <a:off x="11855241" y="5475951"/>
            <a:ext cx="5053127" cy="696087"/>
          </a:xfrm>
          <a:prstGeom prst="rect">
            <a:avLst/>
          </a:prstGeom>
        </p:spPr>
        <p:txBody>
          <a:bodyPr anchor="t" rtlCol="false" tIns="0" lIns="0" bIns="0" rIns="0">
            <a:spAutoFit/>
          </a:bodyPr>
          <a:lstStyle/>
          <a:p>
            <a:pPr algn="just">
              <a:lnSpc>
                <a:spcPts val="1854"/>
              </a:lnSpc>
            </a:pPr>
            <a:r>
              <a:rPr lang="en-US" sz="1800" spc="-63">
                <a:solidFill>
                  <a:srgbClr val="FFFFFF"/>
                </a:solidFill>
                <a:latin typeface="DM Sans"/>
                <a:ea typeface="DM Sans"/>
                <a:cs typeface="DM Sans"/>
                <a:sym typeface="DM Sans"/>
              </a:rPr>
              <a:t>USD</a:t>
            </a:r>
            <a:r>
              <a:rPr lang="en-US" sz="1800" spc="-63" strike="noStrike" u="none">
                <a:solidFill>
                  <a:srgbClr val="FFFFFF"/>
                </a:solidFill>
                <a:latin typeface="DM Sans"/>
                <a:ea typeface="DM Sans"/>
                <a:cs typeface="DM Sans"/>
                <a:sym typeface="DM Sans"/>
              </a:rPr>
              <a:t> Coin (USDC): Otra stablecoin también está respaldada por dólares en reserva.</a:t>
            </a:r>
          </a:p>
          <a:p>
            <a:pPr algn="just" marL="0" indent="0" lvl="0">
              <a:lnSpc>
                <a:spcPts val="1854"/>
              </a:lnSpc>
              <a:spcBef>
                <a:spcPct val="0"/>
              </a:spcBef>
            </a:pPr>
          </a:p>
        </p:txBody>
      </p:sp>
      <p:sp>
        <p:nvSpPr>
          <p:cNvPr name="TextBox 17" id="17"/>
          <p:cNvSpPr txBox="true"/>
          <p:nvPr/>
        </p:nvSpPr>
        <p:spPr>
          <a:xfrm rot="0">
            <a:off x="10459444" y="2107093"/>
            <a:ext cx="10937034" cy="749722"/>
          </a:xfrm>
          <a:prstGeom prst="rect">
            <a:avLst/>
          </a:prstGeom>
        </p:spPr>
        <p:txBody>
          <a:bodyPr anchor="t" rtlCol="false" tIns="0" lIns="0" bIns="0" rIns="0">
            <a:spAutoFit/>
          </a:bodyPr>
          <a:lstStyle/>
          <a:p>
            <a:pPr algn="just" marL="0" indent="0" lvl="0">
              <a:lnSpc>
                <a:spcPts val="3015"/>
              </a:lnSpc>
              <a:spcBef>
                <a:spcPct val="0"/>
              </a:spcBef>
            </a:pPr>
            <a:r>
              <a:rPr lang="en-US" sz="2927" spc="-102">
                <a:solidFill>
                  <a:srgbClr val="FFFFFF"/>
                </a:solidFill>
                <a:latin typeface="DM Sans"/>
                <a:ea typeface="DM Sans"/>
                <a:cs typeface="DM Sans"/>
                <a:sym typeface="DM Sans"/>
              </a:rPr>
              <a:t>Ej</a:t>
            </a:r>
            <a:r>
              <a:rPr lang="en-US" sz="2927" spc="-102" strike="noStrike" u="none">
                <a:solidFill>
                  <a:srgbClr val="FFFFFF"/>
                </a:solidFill>
                <a:latin typeface="DM Sans"/>
                <a:ea typeface="DM Sans"/>
                <a:cs typeface="DM Sans"/>
                <a:sym typeface="DM Sans"/>
              </a:rPr>
              <a:t>emplos de monedas estables</a:t>
            </a:r>
          </a:p>
          <a:p>
            <a:pPr algn="just" marL="0" indent="0" lvl="0">
              <a:lnSpc>
                <a:spcPts val="3015"/>
              </a:lnSpc>
              <a:spcBef>
                <a:spcPct val="0"/>
              </a:spcBef>
            </a:pPr>
          </a:p>
        </p:txBody>
      </p:sp>
      <p:sp>
        <p:nvSpPr>
          <p:cNvPr name="TextBox 18" id="18"/>
          <p:cNvSpPr txBox="true"/>
          <p:nvPr/>
        </p:nvSpPr>
        <p:spPr>
          <a:xfrm rot="0">
            <a:off x="404193" y="5181600"/>
            <a:ext cx="8821653" cy="2420333"/>
          </a:xfrm>
          <a:prstGeom prst="rect">
            <a:avLst/>
          </a:prstGeom>
        </p:spPr>
        <p:txBody>
          <a:bodyPr anchor="t" rtlCol="false" tIns="0" lIns="0" bIns="0" rIns="0">
            <a:spAutoFit/>
          </a:bodyPr>
          <a:lstStyle/>
          <a:p>
            <a:pPr algn="just" marL="0" indent="0" lvl="0">
              <a:lnSpc>
                <a:spcPts val="2432"/>
              </a:lnSpc>
              <a:spcBef>
                <a:spcPct val="0"/>
              </a:spcBef>
            </a:pPr>
            <a:r>
              <a:rPr lang="en-US" sz="2361" spc="-82">
                <a:solidFill>
                  <a:srgbClr val="FFFFFF"/>
                </a:solidFill>
                <a:latin typeface="DM Sans"/>
                <a:ea typeface="DM Sans"/>
                <a:cs typeface="DM Sans"/>
                <a:sym typeface="DM Sans"/>
              </a:rPr>
              <a:t>Uso</a:t>
            </a:r>
            <a:r>
              <a:rPr lang="en-US" sz="2361" spc="-82" strike="noStrike">
                <a:solidFill>
                  <a:srgbClr val="FFFFFF"/>
                </a:solidFill>
                <a:latin typeface="DM Sans"/>
                <a:ea typeface="DM Sans"/>
                <a:cs typeface="DM Sans"/>
                <a:sym typeface="DM Sans"/>
              </a:rPr>
              <a:t>s de las monedas estables</a:t>
            </a:r>
          </a:p>
          <a:p>
            <a:pPr algn="just" marL="509852" indent="-254926" lvl="1">
              <a:lnSpc>
                <a:spcPts val="2432"/>
              </a:lnSpc>
              <a:spcBef>
                <a:spcPct val="0"/>
              </a:spcBef>
              <a:buFont typeface="Arial"/>
              <a:buChar char="•"/>
            </a:pPr>
            <a:r>
              <a:rPr lang="en-US" sz="2361" spc="-82" strike="noStrike">
                <a:solidFill>
                  <a:srgbClr val="FFFFFF"/>
                </a:solidFill>
                <a:latin typeface="DM Sans"/>
                <a:ea typeface="DM Sans"/>
                <a:cs typeface="DM Sans"/>
                <a:sym typeface="DM Sans"/>
              </a:rPr>
              <a:t>Facilitar transacciones en criptomonedas sin volatilidad.</a:t>
            </a:r>
          </a:p>
          <a:p>
            <a:pPr algn="just" marL="509852" indent="-254926" lvl="1">
              <a:lnSpc>
                <a:spcPts val="2432"/>
              </a:lnSpc>
              <a:spcBef>
                <a:spcPct val="0"/>
              </a:spcBef>
              <a:buFont typeface="Arial"/>
              <a:buChar char="•"/>
            </a:pPr>
            <a:r>
              <a:rPr lang="en-US" sz="2361" spc="-82" strike="noStrike">
                <a:solidFill>
                  <a:srgbClr val="FFFFFF"/>
                </a:solidFill>
                <a:latin typeface="DM Sans"/>
                <a:ea typeface="DM Sans"/>
                <a:cs typeface="DM Sans"/>
                <a:sym typeface="DM Sans"/>
              </a:rPr>
              <a:t>Proporcionar un refugio ante la fluctuación de precios de otras criptomonedas.</a:t>
            </a:r>
          </a:p>
          <a:p>
            <a:pPr algn="just" marL="0" indent="0" lvl="0">
              <a:lnSpc>
                <a:spcPts val="2432"/>
              </a:lnSpc>
              <a:spcBef>
                <a:spcPct val="0"/>
              </a:spcBef>
            </a:pPr>
            <a:r>
              <a:rPr lang="en-US" sz="2361" spc="-82" strike="noStrike">
                <a:solidFill>
                  <a:srgbClr val="FFFFFF"/>
                </a:solidFill>
                <a:latin typeface="DM Sans"/>
                <a:ea typeface="DM Sans"/>
                <a:cs typeface="DM Sans"/>
                <a:sym typeface="DM Sans"/>
              </a:rPr>
              <a:t>Para conocer más, puedes echarle un vistazo a este artículo enfocado en Stablecoins.</a:t>
            </a:r>
          </a:p>
          <a:p>
            <a:pPr algn="just" marL="0" indent="0" lvl="0">
              <a:lnSpc>
                <a:spcPts val="2432"/>
              </a:lnSpc>
              <a:spcBef>
                <a:spcPct val="0"/>
              </a:spcBef>
            </a:pPr>
          </a:p>
          <a:p>
            <a:pPr algn="just" marL="0" indent="0" lvl="0">
              <a:lnSpc>
                <a:spcPts val="2432"/>
              </a:lnSpc>
              <a:spcBef>
                <a:spcPct val="0"/>
              </a:spcBef>
            </a:pPr>
          </a:p>
        </p:txBody>
      </p:sp>
      <p:sp>
        <p:nvSpPr>
          <p:cNvPr name="Freeform 19" id="19"/>
          <p:cNvSpPr/>
          <p:nvPr/>
        </p:nvSpPr>
        <p:spPr>
          <a:xfrm flipH="false" flipV="false" rot="0">
            <a:off x="211775" y="-659253"/>
            <a:ext cx="3409548" cy="3409548"/>
          </a:xfrm>
          <a:custGeom>
            <a:avLst/>
            <a:gdLst/>
            <a:ahLst/>
            <a:cxnLst/>
            <a:rect r="r" b="b" t="t" l="l"/>
            <a:pathLst>
              <a:path h="3409548" w="3409548">
                <a:moveTo>
                  <a:pt x="0" y="0"/>
                </a:moveTo>
                <a:lnTo>
                  <a:pt x="3409548" y="0"/>
                </a:lnTo>
                <a:lnTo>
                  <a:pt x="3409548" y="3409548"/>
                </a:lnTo>
                <a:lnTo>
                  <a:pt x="0" y="3409548"/>
                </a:lnTo>
                <a:lnTo>
                  <a:pt x="0" y="0"/>
                </a:lnTo>
                <a:close/>
              </a:path>
            </a:pathLst>
          </a:custGeom>
          <a:blipFill>
            <a:blip r:embed="rId5"/>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893105" y="0"/>
            <a:ext cx="11347468" cy="10287000"/>
            <a:chOff x="0" y="0"/>
            <a:chExt cx="1250673" cy="1133793"/>
          </a:xfrm>
        </p:grpSpPr>
        <p:sp>
          <p:nvSpPr>
            <p:cNvPr name="Freeform 3" id="3"/>
            <p:cNvSpPr/>
            <p:nvPr/>
          </p:nvSpPr>
          <p:spPr>
            <a:xfrm flipH="false" flipV="false" rot="0">
              <a:off x="0" y="0"/>
              <a:ext cx="1250673" cy="1133793"/>
            </a:xfrm>
            <a:custGeom>
              <a:avLst/>
              <a:gdLst/>
              <a:ahLst/>
              <a:cxnLst/>
              <a:rect r="r" b="b" t="t" l="l"/>
              <a:pathLst>
                <a:path h="1133793" w="1250673">
                  <a:moveTo>
                    <a:pt x="68226" y="0"/>
                  </a:moveTo>
                  <a:lnTo>
                    <a:pt x="1182447" y="0"/>
                  </a:lnTo>
                  <a:cubicBezTo>
                    <a:pt x="1200542" y="0"/>
                    <a:pt x="1217896" y="7188"/>
                    <a:pt x="1230690" y="19983"/>
                  </a:cubicBezTo>
                  <a:cubicBezTo>
                    <a:pt x="1243485" y="32778"/>
                    <a:pt x="1250673" y="50131"/>
                    <a:pt x="1250673" y="68226"/>
                  </a:cubicBezTo>
                  <a:lnTo>
                    <a:pt x="1250673" y="1065567"/>
                  </a:lnTo>
                  <a:cubicBezTo>
                    <a:pt x="1250673" y="1083661"/>
                    <a:pt x="1243485" y="1101015"/>
                    <a:pt x="1230690" y="1113810"/>
                  </a:cubicBezTo>
                  <a:cubicBezTo>
                    <a:pt x="1217896" y="1126605"/>
                    <a:pt x="1200542" y="1133793"/>
                    <a:pt x="1182447" y="1133793"/>
                  </a:cubicBezTo>
                  <a:lnTo>
                    <a:pt x="68226" y="1133793"/>
                  </a:lnTo>
                  <a:cubicBezTo>
                    <a:pt x="50131" y="1133793"/>
                    <a:pt x="32778" y="1126605"/>
                    <a:pt x="19983" y="1113810"/>
                  </a:cubicBezTo>
                  <a:cubicBezTo>
                    <a:pt x="7188" y="1101015"/>
                    <a:pt x="0" y="1083661"/>
                    <a:pt x="0" y="1065567"/>
                  </a:cubicBezTo>
                  <a:lnTo>
                    <a:pt x="0" y="68226"/>
                  </a:lnTo>
                  <a:cubicBezTo>
                    <a:pt x="0" y="50131"/>
                    <a:pt x="7188" y="32778"/>
                    <a:pt x="19983" y="19983"/>
                  </a:cubicBezTo>
                  <a:cubicBezTo>
                    <a:pt x="32778" y="7188"/>
                    <a:pt x="50131" y="0"/>
                    <a:pt x="68226" y="0"/>
                  </a:cubicBezTo>
                  <a:close/>
                </a:path>
              </a:pathLst>
            </a:custGeom>
            <a:blipFill>
              <a:blip r:embed="rId2"/>
              <a:stretch>
                <a:fillRect l="-34134" t="0" r="-34134" b="0"/>
              </a:stretch>
            </a:blipFill>
          </p:spPr>
        </p:sp>
      </p:grpSp>
      <p:sp>
        <p:nvSpPr>
          <p:cNvPr name="Freeform 4" id="4"/>
          <p:cNvSpPr/>
          <p:nvPr/>
        </p:nvSpPr>
        <p:spPr>
          <a:xfrm flipH="false" flipV="false" rot="0">
            <a:off x="16796965" y="1047876"/>
            <a:ext cx="462335" cy="462335"/>
          </a:xfrm>
          <a:custGeom>
            <a:avLst/>
            <a:gdLst/>
            <a:ahLst/>
            <a:cxnLst/>
            <a:rect r="r" b="b" t="t" l="l"/>
            <a:pathLst>
              <a:path h="462335" w="462335">
                <a:moveTo>
                  <a:pt x="0" y="0"/>
                </a:moveTo>
                <a:lnTo>
                  <a:pt x="462335" y="0"/>
                </a:lnTo>
                <a:lnTo>
                  <a:pt x="462335" y="462335"/>
                </a:lnTo>
                <a:lnTo>
                  <a:pt x="0" y="4623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7521029" y="3189850"/>
            <a:ext cx="1360019" cy="1360019"/>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38100" cap="sq">
              <a:gradFill>
                <a:gsLst>
                  <a:gs pos="0">
                    <a:srgbClr val="FFBF00">
                      <a:alpha val="100000"/>
                    </a:srgbClr>
                  </a:gs>
                  <a:gs pos="50000">
                    <a:srgbClr val="FFBF00">
                      <a:alpha val="51000"/>
                    </a:srgbClr>
                  </a:gs>
                  <a:gs pos="100000">
                    <a:srgbClr val="FFBF00">
                      <a:alpha val="0"/>
                    </a:srgbClr>
                  </a:gs>
                </a:gsLst>
                <a:path path="circle">
                  <a:fillToRect l="0" r="100000" t="0" b="100000"/>
                </a:path>
                <a:tileRect r="0" l="-100000" b="0" t="-100000"/>
              </a:gradFill>
              <a:prstDash val="solid"/>
              <a:miter/>
            </a:ln>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497"/>
                </a:lnSpc>
              </a:pPr>
            </a:p>
          </p:txBody>
        </p:sp>
      </p:grpSp>
      <p:sp>
        <p:nvSpPr>
          <p:cNvPr name="Freeform 8" id="8"/>
          <p:cNvSpPr/>
          <p:nvPr/>
        </p:nvSpPr>
        <p:spPr>
          <a:xfrm flipH="false" flipV="false" rot="0">
            <a:off x="7858457" y="3531638"/>
            <a:ext cx="685162" cy="676442"/>
          </a:xfrm>
          <a:custGeom>
            <a:avLst/>
            <a:gdLst/>
            <a:ahLst/>
            <a:cxnLst/>
            <a:rect r="r" b="b" t="t" l="l"/>
            <a:pathLst>
              <a:path h="676442" w="685162">
                <a:moveTo>
                  <a:pt x="0" y="0"/>
                </a:moveTo>
                <a:lnTo>
                  <a:pt x="685162" y="0"/>
                </a:lnTo>
                <a:lnTo>
                  <a:pt x="685162" y="676442"/>
                </a:lnTo>
                <a:lnTo>
                  <a:pt x="0" y="6764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7521029" y="5357298"/>
            <a:ext cx="1360019" cy="1360019"/>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38100" cap="sq">
              <a:gradFill>
                <a:gsLst>
                  <a:gs pos="0">
                    <a:srgbClr val="FFBF00">
                      <a:alpha val="100000"/>
                    </a:srgbClr>
                  </a:gs>
                  <a:gs pos="50000">
                    <a:srgbClr val="FFBF00">
                      <a:alpha val="51000"/>
                    </a:srgbClr>
                  </a:gs>
                  <a:gs pos="100000">
                    <a:srgbClr val="FFBF00">
                      <a:alpha val="0"/>
                    </a:srgbClr>
                  </a:gs>
                </a:gsLst>
                <a:path path="circle">
                  <a:fillToRect l="0" r="100000" t="0" b="100000"/>
                </a:path>
                <a:tileRect r="0" l="-100000" b="0" t="-100000"/>
              </a:gradFill>
              <a:prstDash val="solid"/>
              <a:miter/>
            </a:ln>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3497"/>
                </a:lnSpc>
              </a:pPr>
            </a:p>
          </p:txBody>
        </p:sp>
      </p:grpSp>
      <p:grpSp>
        <p:nvGrpSpPr>
          <p:cNvPr name="Group 12" id="12"/>
          <p:cNvGrpSpPr/>
          <p:nvPr/>
        </p:nvGrpSpPr>
        <p:grpSpPr>
          <a:xfrm rot="0">
            <a:off x="7521029" y="7526941"/>
            <a:ext cx="1360019" cy="1360019"/>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38100" cap="sq">
              <a:gradFill>
                <a:gsLst>
                  <a:gs pos="0">
                    <a:srgbClr val="FFBF00">
                      <a:alpha val="100000"/>
                    </a:srgbClr>
                  </a:gs>
                  <a:gs pos="50000">
                    <a:srgbClr val="FFBF00">
                      <a:alpha val="51000"/>
                    </a:srgbClr>
                  </a:gs>
                  <a:gs pos="100000">
                    <a:srgbClr val="FFBF00">
                      <a:alpha val="0"/>
                    </a:srgbClr>
                  </a:gs>
                </a:gsLst>
                <a:path path="circle">
                  <a:fillToRect l="0" r="100000" t="0" b="100000"/>
                </a:path>
                <a:tileRect r="0" l="-100000" b="0" t="-100000"/>
              </a:gradFill>
              <a:prstDash val="solid"/>
              <a:miter/>
            </a:ln>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3497"/>
                </a:lnSpc>
              </a:pPr>
            </a:p>
          </p:txBody>
        </p:sp>
      </p:grpSp>
      <p:sp>
        <p:nvSpPr>
          <p:cNvPr name="Freeform 15" id="15"/>
          <p:cNvSpPr/>
          <p:nvPr/>
        </p:nvSpPr>
        <p:spPr>
          <a:xfrm flipH="false" flipV="false" rot="0">
            <a:off x="7837655" y="5699086"/>
            <a:ext cx="705964" cy="676442"/>
          </a:xfrm>
          <a:custGeom>
            <a:avLst/>
            <a:gdLst/>
            <a:ahLst/>
            <a:cxnLst/>
            <a:rect r="r" b="b" t="t" l="l"/>
            <a:pathLst>
              <a:path h="676442" w="705964">
                <a:moveTo>
                  <a:pt x="0" y="0"/>
                </a:moveTo>
                <a:lnTo>
                  <a:pt x="705964" y="0"/>
                </a:lnTo>
                <a:lnTo>
                  <a:pt x="705964" y="676442"/>
                </a:lnTo>
                <a:lnTo>
                  <a:pt x="0" y="67644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7795730" y="7907402"/>
            <a:ext cx="810616" cy="599097"/>
          </a:xfrm>
          <a:custGeom>
            <a:avLst/>
            <a:gdLst/>
            <a:ahLst/>
            <a:cxnLst/>
            <a:rect r="r" b="b" t="t" l="l"/>
            <a:pathLst>
              <a:path h="599097" w="810616">
                <a:moveTo>
                  <a:pt x="0" y="0"/>
                </a:moveTo>
                <a:lnTo>
                  <a:pt x="810616" y="0"/>
                </a:lnTo>
                <a:lnTo>
                  <a:pt x="810616" y="599097"/>
                </a:lnTo>
                <a:lnTo>
                  <a:pt x="0" y="59909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0">
            <a:off x="9473413" y="2169747"/>
            <a:ext cx="7785887" cy="3107060"/>
          </a:xfrm>
          <a:prstGeom prst="rect">
            <a:avLst/>
          </a:prstGeom>
        </p:spPr>
        <p:txBody>
          <a:bodyPr anchor="t" rtlCol="false" tIns="0" lIns="0" bIns="0" rIns="0">
            <a:spAutoFit/>
          </a:bodyPr>
          <a:lstStyle/>
          <a:p>
            <a:pPr algn="r">
              <a:lnSpc>
                <a:spcPts val="12104"/>
              </a:lnSpc>
            </a:pPr>
            <a:r>
              <a:rPr lang="en-US" sz="11104">
                <a:solidFill>
                  <a:srgbClr val="FFFFFF"/>
                </a:solidFill>
                <a:latin typeface="League Spartan"/>
                <a:ea typeface="League Spartan"/>
                <a:cs typeface="League Spartan"/>
                <a:sym typeface="League Spartan"/>
              </a:rPr>
              <a:t>Tokens</a:t>
            </a:r>
          </a:p>
          <a:p>
            <a:pPr algn="r">
              <a:lnSpc>
                <a:spcPts val="12104"/>
              </a:lnSpc>
            </a:pPr>
          </a:p>
        </p:txBody>
      </p:sp>
      <p:sp>
        <p:nvSpPr>
          <p:cNvPr name="TextBox 18" id="18"/>
          <p:cNvSpPr txBox="true"/>
          <p:nvPr/>
        </p:nvSpPr>
        <p:spPr>
          <a:xfrm rot="0">
            <a:off x="10081198" y="3969515"/>
            <a:ext cx="7178102" cy="1350264"/>
          </a:xfrm>
          <a:prstGeom prst="rect">
            <a:avLst/>
          </a:prstGeom>
        </p:spPr>
        <p:txBody>
          <a:bodyPr anchor="t" rtlCol="false" tIns="0" lIns="0" bIns="0" rIns="0">
            <a:spAutoFit/>
          </a:bodyPr>
          <a:lstStyle/>
          <a:p>
            <a:pPr algn="just" marL="0" indent="0" lvl="0">
              <a:lnSpc>
                <a:spcPts val="2163"/>
              </a:lnSpc>
              <a:spcBef>
                <a:spcPct val="0"/>
              </a:spcBef>
            </a:pPr>
            <a:r>
              <a:rPr lang="en-US" sz="2100" spc="-73">
                <a:solidFill>
                  <a:srgbClr val="FFFFFF"/>
                </a:solidFill>
                <a:latin typeface="DM Sans"/>
                <a:ea typeface="DM Sans"/>
                <a:cs typeface="DM Sans"/>
                <a:sym typeface="DM Sans"/>
              </a:rPr>
              <a:t>L</a:t>
            </a:r>
            <a:r>
              <a:rPr lang="en-US" sz="2100" spc="-73" strike="noStrike" u="none">
                <a:solidFill>
                  <a:srgbClr val="FFFFFF"/>
                </a:solidFill>
                <a:latin typeface="DM Sans"/>
                <a:ea typeface="DM Sans"/>
                <a:cs typeface="DM Sans"/>
                <a:sym typeface="DM Sans"/>
              </a:rPr>
              <a:t>os tokens representan una amplia variedad de activos digitales en diferentes plataformas blockchain y pueden clasificarse en varias categorías.</a:t>
            </a:r>
          </a:p>
          <a:p>
            <a:pPr algn="just" marL="0" indent="0" lvl="0">
              <a:lnSpc>
                <a:spcPts val="2163"/>
              </a:lnSpc>
              <a:spcBef>
                <a:spcPct val="0"/>
              </a:spcBef>
            </a:pPr>
          </a:p>
          <a:p>
            <a:pPr algn="just" marL="0" indent="0" lvl="0">
              <a:lnSpc>
                <a:spcPts val="2163"/>
              </a:lnSpc>
              <a:spcBef>
                <a:spcPct val="0"/>
              </a:spcBef>
            </a:pPr>
          </a:p>
        </p:txBody>
      </p:sp>
      <p:sp>
        <p:nvSpPr>
          <p:cNvPr name="TextBox 19" id="19"/>
          <p:cNvSpPr txBox="true"/>
          <p:nvPr/>
        </p:nvSpPr>
        <p:spPr>
          <a:xfrm rot="0">
            <a:off x="1222910" y="3705673"/>
            <a:ext cx="5417110" cy="924687"/>
          </a:xfrm>
          <a:prstGeom prst="rect">
            <a:avLst/>
          </a:prstGeom>
        </p:spPr>
        <p:txBody>
          <a:bodyPr anchor="t" rtlCol="false" tIns="0" lIns="0" bIns="0" rIns="0">
            <a:spAutoFit/>
          </a:bodyPr>
          <a:lstStyle/>
          <a:p>
            <a:pPr algn="just" marL="0" indent="0" lvl="0">
              <a:lnSpc>
                <a:spcPts val="1854"/>
              </a:lnSpc>
              <a:spcBef>
                <a:spcPct val="0"/>
              </a:spcBef>
            </a:pPr>
            <a:r>
              <a:rPr lang="en-US" sz="1800" spc="-63">
                <a:solidFill>
                  <a:srgbClr val="FFFFFF"/>
                </a:solidFill>
                <a:latin typeface="DM Sans"/>
                <a:ea typeface="DM Sans"/>
                <a:cs typeface="DM Sans"/>
                <a:sym typeface="DM Sans"/>
              </a:rPr>
              <a:t>Re</a:t>
            </a:r>
            <a:r>
              <a:rPr lang="en-US" sz="1800" spc="-63" strike="noStrike" u="none">
                <a:solidFill>
                  <a:srgbClr val="FFFFFF"/>
                </a:solidFill>
                <a:latin typeface="DM Sans"/>
                <a:ea typeface="DM Sans"/>
                <a:cs typeface="DM Sans"/>
                <a:sym typeface="DM Sans"/>
              </a:rPr>
              <a:t>presentan activos tradicionales en formato digital, con derechos de propiedad.</a:t>
            </a:r>
          </a:p>
          <a:p>
            <a:pPr algn="just" marL="0" indent="0" lvl="0">
              <a:lnSpc>
                <a:spcPts val="1854"/>
              </a:lnSpc>
              <a:spcBef>
                <a:spcPct val="0"/>
              </a:spcBef>
            </a:pPr>
          </a:p>
          <a:p>
            <a:pPr algn="just" marL="0" indent="0" lvl="0">
              <a:lnSpc>
                <a:spcPts val="1854"/>
              </a:lnSpc>
              <a:spcBef>
                <a:spcPct val="0"/>
              </a:spcBef>
            </a:pPr>
          </a:p>
        </p:txBody>
      </p:sp>
      <p:sp>
        <p:nvSpPr>
          <p:cNvPr name="TextBox 20" id="20"/>
          <p:cNvSpPr txBox="true"/>
          <p:nvPr/>
        </p:nvSpPr>
        <p:spPr>
          <a:xfrm rot="0">
            <a:off x="1222910" y="3156984"/>
            <a:ext cx="3807922" cy="736174"/>
          </a:xfrm>
          <a:prstGeom prst="rect">
            <a:avLst/>
          </a:prstGeom>
        </p:spPr>
        <p:txBody>
          <a:bodyPr anchor="t" rtlCol="false" tIns="0" lIns="0" bIns="0" rIns="0">
            <a:spAutoFit/>
          </a:bodyPr>
          <a:lstStyle/>
          <a:p>
            <a:pPr algn="l">
              <a:lnSpc>
                <a:spcPts val="2857"/>
              </a:lnSpc>
            </a:pPr>
            <a:r>
              <a:rPr lang="en-US" sz="2774" spc="-97" b="true">
                <a:solidFill>
                  <a:srgbClr val="FFFFFF"/>
                </a:solidFill>
                <a:latin typeface="DM Sans Bold"/>
                <a:ea typeface="DM Sans Bold"/>
                <a:cs typeface="DM Sans Bold"/>
                <a:sym typeface="DM Sans Bold"/>
              </a:rPr>
              <a:t>Tokens de Seguridad</a:t>
            </a:r>
          </a:p>
          <a:p>
            <a:pPr algn="l" marL="0" indent="0" lvl="0">
              <a:lnSpc>
                <a:spcPts val="2857"/>
              </a:lnSpc>
              <a:spcBef>
                <a:spcPct val="0"/>
              </a:spcBef>
            </a:pPr>
          </a:p>
        </p:txBody>
      </p:sp>
      <p:sp>
        <p:nvSpPr>
          <p:cNvPr name="TextBox 21" id="21"/>
          <p:cNvSpPr txBox="true"/>
          <p:nvPr/>
        </p:nvSpPr>
        <p:spPr>
          <a:xfrm rot="0">
            <a:off x="1222910" y="5873120"/>
            <a:ext cx="5417110" cy="467487"/>
          </a:xfrm>
          <a:prstGeom prst="rect">
            <a:avLst/>
          </a:prstGeom>
        </p:spPr>
        <p:txBody>
          <a:bodyPr anchor="t" rtlCol="false" tIns="0" lIns="0" bIns="0" rIns="0">
            <a:spAutoFit/>
          </a:bodyPr>
          <a:lstStyle/>
          <a:p>
            <a:pPr algn="just" marL="0" indent="0" lvl="0">
              <a:lnSpc>
                <a:spcPts val="1854"/>
              </a:lnSpc>
              <a:spcBef>
                <a:spcPct val="0"/>
              </a:spcBef>
            </a:pPr>
            <a:r>
              <a:rPr lang="en-US" sz="1800" spc="-63">
                <a:solidFill>
                  <a:srgbClr val="FFFFFF"/>
                </a:solidFill>
                <a:latin typeface="DM Sans"/>
                <a:ea typeface="DM Sans"/>
                <a:cs typeface="DM Sans"/>
                <a:sym typeface="DM Sans"/>
              </a:rPr>
              <a:t>P</a:t>
            </a:r>
            <a:r>
              <a:rPr lang="en-US" sz="1800" spc="-63" strike="noStrike" u="none">
                <a:solidFill>
                  <a:srgbClr val="FFFFFF"/>
                </a:solidFill>
                <a:latin typeface="DM Sans"/>
                <a:ea typeface="DM Sans"/>
                <a:cs typeface="DM Sans"/>
                <a:sym typeface="DM Sans"/>
              </a:rPr>
              <a:t>roporcionan acceso a servicios o productos dentro de una plataforma blockchain.</a:t>
            </a:r>
          </a:p>
        </p:txBody>
      </p:sp>
      <p:sp>
        <p:nvSpPr>
          <p:cNvPr name="TextBox 22" id="22"/>
          <p:cNvSpPr txBox="true"/>
          <p:nvPr/>
        </p:nvSpPr>
        <p:spPr>
          <a:xfrm rot="0">
            <a:off x="1222910" y="5324432"/>
            <a:ext cx="4919928" cy="736174"/>
          </a:xfrm>
          <a:prstGeom prst="rect">
            <a:avLst/>
          </a:prstGeom>
        </p:spPr>
        <p:txBody>
          <a:bodyPr anchor="t" rtlCol="false" tIns="0" lIns="0" bIns="0" rIns="0">
            <a:spAutoFit/>
          </a:bodyPr>
          <a:lstStyle/>
          <a:p>
            <a:pPr algn="l">
              <a:lnSpc>
                <a:spcPts val="2857"/>
              </a:lnSpc>
            </a:pPr>
            <a:r>
              <a:rPr lang="en-US" sz="2774" spc="-97" b="true">
                <a:solidFill>
                  <a:srgbClr val="FFFFFF"/>
                </a:solidFill>
                <a:latin typeface="DM Sans Bold"/>
                <a:ea typeface="DM Sans Bold"/>
                <a:cs typeface="DM Sans Bold"/>
                <a:sym typeface="DM Sans Bold"/>
              </a:rPr>
              <a:t>Tokens de utilidad</a:t>
            </a:r>
          </a:p>
          <a:p>
            <a:pPr algn="l" marL="0" indent="0" lvl="0">
              <a:lnSpc>
                <a:spcPts val="2857"/>
              </a:lnSpc>
              <a:spcBef>
                <a:spcPct val="0"/>
              </a:spcBef>
            </a:pPr>
          </a:p>
        </p:txBody>
      </p:sp>
      <p:sp>
        <p:nvSpPr>
          <p:cNvPr name="TextBox 23" id="23"/>
          <p:cNvSpPr txBox="true"/>
          <p:nvPr/>
        </p:nvSpPr>
        <p:spPr>
          <a:xfrm rot="0">
            <a:off x="1222910" y="8041821"/>
            <a:ext cx="5417110" cy="467487"/>
          </a:xfrm>
          <a:prstGeom prst="rect">
            <a:avLst/>
          </a:prstGeom>
        </p:spPr>
        <p:txBody>
          <a:bodyPr anchor="t" rtlCol="false" tIns="0" lIns="0" bIns="0" rIns="0">
            <a:spAutoFit/>
          </a:bodyPr>
          <a:lstStyle/>
          <a:p>
            <a:pPr algn="just" marL="0" indent="0" lvl="0">
              <a:lnSpc>
                <a:spcPts val="1854"/>
              </a:lnSpc>
              <a:spcBef>
                <a:spcPct val="0"/>
              </a:spcBef>
            </a:pPr>
            <a:r>
              <a:rPr lang="en-US" sz="1800" spc="-63" strike="noStrike" u="none">
                <a:solidFill>
                  <a:srgbClr val="FFFFFF"/>
                </a:solidFill>
                <a:latin typeface="DM Sans"/>
                <a:ea typeface="DM Sans"/>
                <a:cs typeface="DM Sans"/>
                <a:sym typeface="DM Sans"/>
              </a:rPr>
              <a:t>Activos digitales únicos que representan bienes específicos, como arte digital o coleccionables.</a:t>
            </a:r>
          </a:p>
        </p:txBody>
      </p:sp>
      <p:sp>
        <p:nvSpPr>
          <p:cNvPr name="TextBox 24" id="24"/>
          <p:cNvSpPr txBox="true"/>
          <p:nvPr/>
        </p:nvSpPr>
        <p:spPr>
          <a:xfrm rot="0">
            <a:off x="1222910" y="7493132"/>
            <a:ext cx="4821744" cy="736174"/>
          </a:xfrm>
          <a:prstGeom prst="rect">
            <a:avLst/>
          </a:prstGeom>
        </p:spPr>
        <p:txBody>
          <a:bodyPr anchor="t" rtlCol="false" tIns="0" lIns="0" bIns="0" rIns="0">
            <a:spAutoFit/>
          </a:bodyPr>
          <a:lstStyle/>
          <a:p>
            <a:pPr algn="l">
              <a:lnSpc>
                <a:spcPts val="2857"/>
              </a:lnSpc>
            </a:pPr>
            <a:r>
              <a:rPr lang="en-US" sz="2774" spc="-97" b="true">
                <a:solidFill>
                  <a:srgbClr val="FFFFFF"/>
                </a:solidFill>
                <a:latin typeface="DM Sans Bold"/>
                <a:ea typeface="DM Sans Bold"/>
                <a:cs typeface="DM Sans Bold"/>
                <a:sym typeface="DM Sans Bold"/>
              </a:rPr>
              <a:t>Tokens no fungibles (NFTs)</a:t>
            </a:r>
          </a:p>
          <a:p>
            <a:pPr algn="l" marL="0" indent="0" lvl="0">
              <a:lnSpc>
                <a:spcPts val="2857"/>
              </a:lnSpc>
              <a:spcBef>
                <a:spcPct val="0"/>
              </a:spcBef>
            </a:pPr>
          </a:p>
        </p:txBody>
      </p:sp>
      <p:sp>
        <p:nvSpPr>
          <p:cNvPr name="TextBox 25" id="25"/>
          <p:cNvSpPr txBox="true"/>
          <p:nvPr/>
        </p:nvSpPr>
        <p:spPr>
          <a:xfrm rot="0">
            <a:off x="10081198" y="5305382"/>
            <a:ext cx="7178102" cy="2150364"/>
          </a:xfrm>
          <a:prstGeom prst="rect">
            <a:avLst/>
          </a:prstGeom>
        </p:spPr>
        <p:txBody>
          <a:bodyPr anchor="t" rtlCol="false" tIns="0" lIns="0" bIns="0" rIns="0">
            <a:spAutoFit/>
          </a:bodyPr>
          <a:lstStyle/>
          <a:p>
            <a:pPr algn="just" marL="0" indent="0" lvl="0">
              <a:lnSpc>
                <a:spcPts val="2163"/>
              </a:lnSpc>
              <a:spcBef>
                <a:spcPct val="0"/>
              </a:spcBef>
            </a:pPr>
            <a:r>
              <a:rPr lang="en-US" sz="2100" spc="-73">
                <a:solidFill>
                  <a:srgbClr val="FFFFFF"/>
                </a:solidFill>
                <a:latin typeface="DM Sans"/>
                <a:ea typeface="DM Sans"/>
                <a:cs typeface="DM Sans"/>
                <a:sym typeface="DM Sans"/>
              </a:rPr>
              <a:t>M</a:t>
            </a:r>
            <a:r>
              <a:rPr lang="en-US" sz="2100" spc="-73" strike="noStrike" u="none">
                <a:solidFill>
                  <a:srgbClr val="FFFFFF"/>
                </a:solidFill>
                <a:latin typeface="DM Sans"/>
                <a:ea typeface="DM Sans"/>
                <a:cs typeface="DM Sans"/>
                <a:sym typeface="DM Sans"/>
              </a:rPr>
              <a:t>onedas digitales de bancos centrales</a:t>
            </a:r>
          </a:p>
          <a:p>
            <a:pPr algn="just" marL="0" indent="0" lvl="0">
              <a:lnSpc>
                <a:spcPts val="2163"/>
              </a:lnSpc>
              <a:spcBef>
                <a:spcPct val="0"/>
              </a:spcBef>
            </a:pPr>
            <a:r>
              <a:rPr lang="en-US" sz="2100" spc="-73" strike="noStrike" u="none">
                <a:solidFill>
                  <a:srgbClr val="FFFFFF"/>
                </a:solidFill>
                <a:latin typeface="DM Sans"/>
                <a:ea typeface="DM Sans"/>
                <a:cs typeface="DM Sans"/>
                <a:sym typeface="DM Sans"/>
              </a:rPr>
              <a:t>Los CBDS (Central Bank Digital Currency) son iniciativas donde los bancos centrales emiten su propia moneda digital, generando un nuevo paradigma de interacción económica.</a:t>
            </a:r>
          </a:p>
          <a:p>
            <a:pPr algn="just" marL="0" indent="0" lvl="0">
              <a:lnSpc>
                <a:spcPts val="2163"/>
              </a:lnSpc>
              <a:spcBef>
                <a:spcPct val="0"/>
              </a:spcBef>
            </a:pPr>
            <a:r>
              <a:rPr lang="en-US" sz="2100" spc="-73" strike="noStrike" u="none">
                <a:solidFill>
                  <a:srgbClr val="FFFFFF"/>
                </a:solidFill>
                <a:latin typeface="DM Sans"/>
                <a:ea typeface="DM Sans"/>
                <a:cs typeface="DM Sans"/>
                <a:sym typeface="DM Sans"/>
              </a:rPr>
              <a:t>Estos activos tienen el potencial de cambiar la forma en que se realizan las transacciones y se controlan los flujos de dinero a nivel nacional.</a:t>
            </a:r>
          </a:p>
          <a:p>
            <a:pPr algn="just" marL="0" indent="0" lvl="0">
              <a:lnSpc>
                <a:spcPts val="2163"/>
              </a:lnSpc>
              <a:spcBef>
                <a:spcPct val="0"/>
              </a:spcBef>
            </a:pPr>
          </a:p>
        </p:txBody>
      </p:sp>
      <p:sp>
        <p:nvSpPr>
          <p:cNvPr name="Freeform 26" id="26"/>
          <p:cNvSpPr/>
          <p:nvPr/>
        </p:nvSpPr>
        <p:spPr>
          <a:xfrm flipH="false" flipV="false" rot="0">
            <a:off x="365476" y="-447914"/>
            <a:ext cx="3370676" cy="3370676"/>
          </a:xfrm>
          <a:custGeom>
            <a:avLst/>
            <a:gdLst/>
            <a:ahLst/>
            <a:cxnLst/>
            <a:rect r="r" b="b" t="t" l="l"/>
            <a:pathLst>
              <a:path h="3370676" w="3370676">
                <a:moveTo>
                  <a:pt x="0" y="0"/>
                </a:moveTo>
                <a:lnTo>
                  <a:pt x="3370676" y="0"/>
                </a:lnTo>
                <a:lnTo>
                  <a:pt x="3370676" y="3370676"/>
                </a:lnTo>
                <a:lnTo>
                  <a:pt x="0" y="3370676"/>
                </a:lnTo>
                <a:lnTo>
                  <a:pt x="0" y="0"/>
                </a:lnTo>
                <a:close/>
              </a:path>
            </a:pathLst>
          </a:custGeom>
          <a:blipFill>
            <a:blip r:embed="rId11"/>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5645596"/>
            <a:ext cx="18288000" cy="4641404"/>
            <a:chOff x="0" y="0"/>
            <a:chExt cx="2015632" cy="511557"/>
          </a:xfrm>
        </p:grpSpPr>
        <p:sp>
          <p:nvSpPr>
            <p:cNvPr name="Freeform 3" id="3"/>
            <p:cNvSpPr/>
            <p:nvPr/>
          </p:nvSpPr>
          <p:spPr>
            <a:xfrm flipH="false" flipV="true" rot="0">
              <a:off x="0" y="0"/>
              <a:ext cx="2015632" cy="511557"/>
            </a:xfrm>
            <a:custGeom>
              <a:avLst/>
              <a:gdLst/>
              <a:ahLst/>
              <a:cxnLst/>
              <a:rect r="r" b="b" t="t" l="l"/>
              <a:pathLst>
                <a:path h="511557" w="2015632">
                  <a:moveTo>
                    <a:pt x="26247" y="511557"/>
                  </a:moveTo>
                  <a:lnTo>
                    <a:pt x="1989385" y="511557"/>
                  </a:lnTo>
                  <a:cubicBezTo>
                    <a:pt x="2003881" y="511557"/>
                    <a:pt x="2015632" y="499806"/>
                    <a:pt x="2015632" y="485311"/>
                  </a:cubicBezTo>
                  <a:lnTo>
                    <a:pt x="2015632" y="26247"/>
                  </a:lnTo>
                  <a:cubicBezTo>
                    <a:pt x="2015632" y="11751"/>
                    <a:pt x="2003881" y="0"/>
                    <a:pt x="1989385" y="0"/>
                  </a:cubicBezTo>
                  <a:lnTo>
                    <a:pt x="26247" y="0"/>
                  </a:lnTo>
                  <a:cubicBezTo>
                    <a:pt x="11751" y="0"/>
                    <a:pt x="0" y="11751"/>
                    <a:pt x="0" y="26247"/>
                  </a:cubicBezTo>
                  <a:lnTo>
                    <a:pt x="0" y="485311"/>
                  </a:lnTo>
                  <a:cubicBezTo>
                    <a:pt x="0" y="499806"/>
                    <a:pt x="11751" y="511557"/>
                    <a:pt x="26247" y="511557"/>
                  </a:cubicBezTo>
                  <a:close/>
                </a:path>
              </a:pathLst>
            </a:custGeom>
            <a:blipFill>
              <a:blip r:embed="rId2"/>
              <a:stretch>
                <a:fillRect l="0" t="-56138" r="0" b="-56138"/>
              </a:stretch>
            </a:blipFill>
          </p:spPr>
        </p:sp>
      </p:grpSp>
      <p:sp>
        <p:nvSpPr>
          <p:cNvPr name="TextBox 4" id="4"/>
          <p:cNvSpPr txBox="true"/>
          <p:nvPr/>
        </p:nvSpPr>
        <p:spPr>
          <a:xfrm rot="0">
            <a:off x="1028700" y="2316570"/>
            <a:ext cx="11790431" cy="3500387"/>
          </a:xfrm>
          <a:prstGeom prst="rect">
            <a:avLst/>
          </a:prstGeom>
        </p:spPr>
        <p:txBody>
          <a:bodyPr anchor="t" rtlCol="false" tIns="0" lIns="0" bIns="0" rIns="0">
            <a:spAutoFit/>
          </a:bodyPr>
          <a:lstStyle/>
          <a:p>
            <a:pPr algn="l">
              <a:lnSpc>
                <a:spcPts val="6865"/>
              </a:lnSpc>
            </a:pPr>
            <a:r>
              <a:rPr lang="en-US" sz="6298">
                <a:solidFill>
                  <a:srgbClr val="FFFFFF"/>
                </a:solidFill>
                <a:latin typeface="League Spartan"/>
                <a:ea typeface="League Spartan"/>
                <a:cs typeface="League Spartan"/>
                <a:sym typeface="League Spartan"/>
              </a:rPr>
              <a:t>Monedas digitales de bancos centrales</a:t>
            </a:r>
          </a:p>
          <a:p>
            <a:pPr algn="l">
              <a:lnSpc>
                <a:spcPts val="6865"/>
              </a:lnSpc>
            </a:pPr>
          </a:p>
          <a:p>
            <a:pPr algn="l">
              <a:lnSpc>
                <a:spcPts val="6865"/>
              </a:lnSpc>
            </a:pPr>
          </a:p>
        </p:txBody>
      </p:sp>
      <p:sp>
        <p:nvSpPr>
          <p:cNvPr name="TextBox 5" id="5"/>
          <p:cNvSpPr txBox="true"/>
          <p:nvPr/>
        </p:nvSpPr>
        <p:spPr>
          <a:xfrm rot="0">
            <a:off x="10243669" y="2317825"/>
            <a:ext cx="7015631" cy="1883664"/>
          </a:xfrm>
          <a:prstGeom prst="rect">
            <a:avLst/>
          </a:prstGeom>
        </p:spPr>
        <p:txBody>
          <a:bodyPr anchor="t" rtlCol="false" tIns="0" lIns="0" bIns="0" rIns="0">
            <a:spAutoFit/>
          </a:bodyPr>
          <a:lstStyle/>
          <a:p>
            <a:pPr algn="just" marL="0" indent="0" lvl="0">
              <a:lnSpc>
                <a:spcPts val="2163"/>
              </a:lnSpc>
              <a:spcBef>
                <a:spcPct val="0"/>
              </a:spcBef>
            </a:pPr>
            <a:r>
              <a:rPr lang="en-US" sz="2100" spc="-73">
                <a:solidFill>
                  <a:srgbClr val="FFFFFF"/>
                </a:solidFill>
                <a:latin typeface="DM Sans"/>
                <a:ea typeface="DM Sans"/>
                <a:cs typeface="DM Sans"/>
                <a:sym typeface="DM Sans"/>
              </a:rPr>
              <a:t>Lo</a:t>
            </a:r>
            <a:r>
              <a:rPr lang="en-US" sz="2100" spc="-73" strike="noStrike" u="none">
                <a:solidFill>
                  <a:srgbClr val="FFFFFF"/>
                </a:solidFill>
                <a:latin typeface="DM Sans"/>
                <a:ea typeface="DM Sans"/>
                <a:cs typeface="DM Sans"/>
                <a:sym typeface="DM Sans"/>
              </a:rPr>
              <a:t>s CBDS (Central Bank Digital Currency) son iniciativas donde los bancos centrales emiten su propia moneda digital, generando un nuevo paradigma de interacción económica.</a:t>
            </a:r>
          </a:p>
          <a:p>
            <a:pPr algn="just" marL="0" indent="0" lvl="0">
              <a:lnSpc>
                <a:spcPts val="2163"/>
              </a:lnSpc>
              <a:spcBef>
                <a:spcPct val="0"/>
              </a:spcBef>
            </a:pPr>
            <a:r>
              <a:rPr lang="en-US" sz="2100" spc="-73" strike="noStrike" u="none">
                <a:solidFill>
                  <a:srgbClr val="FFFFFF"/>
                </a:solidFill>
                <a:latin typeface="DM Sans"/>
                <a:ea typeface="DM Sans"/>
                <a:cs typeface="DM Sans"/>
                <a:sym typeface="DM Sans"/>
              </a:rPr>
              <a:t>Estos activos tienen el potencial de cambiar la forma en que se realizan las transacciones y se controlan los flujos de dinero a nivel nacional.</a:t>
            </a:r>
          </a:p>
          <a:p>
            <a:pPr algn="just" marL="0" indent="0" lvl="0">
              <a:lnSpc>
                <a:spcPts val="2163"/>
              </a:lnSpc>
              <a:spcBef>
                <a:spcPct val="0"/>
              </a:spcBef>
            </a:pPr>
          </a:p>
        </p:txBody>
      </p:sp>
      <p:sp>
        <p:nvSpPr>
          <p:cNvPr name="Freeform 6" id="6"/>
          <p:cNvSpPr/>
          <p:nvPr/>
        </p:nvSpPr>
        <p:spPr>
          <a:xfrm flipH="false" flipV="false" rot="0">
            <a:off x="16796965" y="1047876"/>
            <a:ext cx="462335" cy="462335"/>
          </a:xfrm>
          <a:custGeom>
            <a:avLst/>
            <a:gdLst/>
            <a:ahLst/>
            <a:cxnLst/>
            <a:rect r="r" b="b" t="t" l="l"/>
            <a:pathLst>
              <a:path h="462335" w="462335">
                <a:moveTo>
                  <a:pt x="0" y="0"/>
                </a:moveTo>
                <a:lnTo>
                  <a:pt x="462335" y="0"/>
                </a:lnTo>
                <a:lnTo>
                  <a:pt x="462335" y="462335"/>
                </a:lnTo>
                <a:lnTo>
                  <a:pt x="0" y="4623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306511" y="5887414"/>
            <a:ext cx="17697547" cy="4096971"/>
            <a:chOff x="0" y="0"/>
            <a:chExt cx="2326255" cy="538527"/>
          </a:xfrm>
        </p:grpSpPr>
        <p:sp>
          <p:nvSpPr>
            <p:cNvPr name="Freeform 8" id="8"/>
            <p:cNvSpPr/>
            <p:nvPr/>
          </p:nvSpPr>
          <p:spPr>
            <a:xfrm flipH="false" flipV="false" rot="0">
              <a:off x="0" y="0"/>
              <a:ext cx="2326255" cy="538527"/>
            </a:xfrm>
            <a:custGeom>
              <a:avLst/>
              <a:gdLst/>
              <a:ahLst/>
              <a:cxnLst/>
              <a:rect r="r" b="b" t="t" l="l"/>
              <a:pathLst>
                <a:path h="538527" w="2326255">
                  <a:moveTo>
                    <a:pt x="19686" y="0"/>
                  </a:moveTo>
                  <a:lnTo>
                    <a:pt x="2306570" y="0"/>
                  </a:lnTo>
                  <a:cubicBezTo>
                    <a:pt x="2317442" y="0"/>
                    <a:pt x="2326255" y="8814"/>
                    <a:pt x="2326255" y="19686"/>
                  </a:cubicBezTo>
                  <a:lnTo>
                    <a:pt x="2326255" y="518841"/>
                  </a:lnTo>
                  <a:cubicBezTo>
                    <a:pt x="2326255" y="529713"/>
                    <a:pt x="2317442" y="538527"/>
                    <a:pt x="2306570" y="538527"/>
                  </a:cubicBezTo>
                  <a:lnTo>
                    <a:pt x="19686" y="538527"/>
                  </a:lnTo>
                  <a:cubicBezTo>
                    <a:pt x="14465" y="538527"/>
                    <a:pt x="9458" y="536453"/>
                    <a:pt x="5766" y="532761"/>
                  </a:cubicBezTo>
                  <a:cubicBezTo>
                    <a:pt x="2074" y="529069"/>
                    <a:pt x="0" y="524062"/>
                    <a:pt x="0" y="518841"/>
                  </a:cubicBezTo>
                  <a:lnTo>
                    <a:pt x="0" y="19686"/>
                  </a:lnTo>
                  <a:cubicBezTo>
                    <a:pt x="0" y="14465"/>
                    <a:pt x="2074" y="9458"/>
                    <a:pt x="5766" y="5766"/>
                  </a:cubicBezTo>
                  <a:cubicBezTo>
                    <a:pt x="9458" y="2074"/>
                    <a:pt x="14465" y="0"/>
                    <a:pt x="19686" y="0"/>
                  </a:cubicBezTo>
                  <a:close/>
                </a:path>
              </a:pathLst>
            </a:custGeom>
            <a:blipFill>
              <a:blip r:embed="rId5"/>
              <a:stretch>
                <a:fillRect l="0" t="-111987" r="0" b="-111987"/>
              </a:stretch>
            </a:blipFill>
          </p:spPr>
        </p:sp>
      </p:grpSp>
      <p:sp>
        <p:nvSpPr>
          <p:cNvPr name="AutoShape 9" id="9"/>
          <p:cNvSpPr/>
          <p:nvPr/>
        </p:nvSpPr>
        <p:spPr>
          <a:xfrm>
            <a:off x="1028700" y="4962234"/>
            <a:ext cx="8439913" cy="0"/>
          </a:xfrm>
          <a:prstGeom prst="line">
            <a:avLst/>
          </a:prstGeom>
          <a:ln cap="flat" w="190500">
            <a:gradFill>
              <a:gsLst>
                <a:gs pos="0">
                  <a:srgbClr val="FFBF00">
                    <a:alpha val="100000"/>
                  </a:srgbClr>
                </a:gs>
                <a:gs pos="50000">
                  <a:srgbClr val="FFBF00">
                    <a:alpha val="51000"/>
                  </a:srgbClr>
                </a:gs>
                <a:gs pos="100000">
                  <a:srgbClr val="FFBF00">
                    <a:alpha val="0"/>
                  </a:srgbClr>
                </a:gs>
              </a:gsLst>
              <a:lin ang="0"/>
            </a:gradFill>
            <a:prstDash val="solid"/>
            <a:headEnd type="none" len="sm" w="sm"/>
            <a:tailEnd type="none" len="sm" w="sm"/>
          </a:ln>
        </p:spPr>
      </p:sp>
      <p:sp>
        <p:nvSpPr>
          <p:cNvPr name="Freeform 10" id="10"/>
          <p:cNvSpPr/>
          <p:nvPr/>
        </p:nvSpPr>
        <p:spPr>
          <a:xfrm flipH="false" flipV="false" rot="0">
            <a:off x="134924" y="-909017"/>
            <a:ext cx="3889863" cy="3889863"/>
          </a:xfrm>
          <a:custGeom>
            <a:avLst/>
            <a:gdLst/>
            <a:ahLst/>
            <a:cxnLst/>
            <a:rect r="r" b="b" t="t" l="l"/>
            <a:pathLst>
              <a:path h="3889863" w="3889863">
                <a:moveTo>
                  <a:pt x="0" y="0"/>
                </a:moveTo>
                <a:lnTo>
                  <a:pt x="3889864" y="0"/>
                </a:lnTo>
                <a:lnTo>
                  <a:pt x="3889864" y="3889863"/>
                </a:lnTo>
                <a:lnTo>
                  <a:pt x="0" y="3889863"/>
                </a:lnTo>
                <a:lnTo>
                  <a:pt x="0" y="0"/>
                </a:lnTo>
                <a:close/>
              </a:path>
            </a:pathLst>
          </a:custGeom>
          <a:blipFill>
            <a:blip r:embed="rId6"/>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9384856" y="3639302"/>
            <a:ext cx="18528856" cy="7038957"/>
            <a:chOff x="0" y="0"/>
            <a:chExt cx="2042178" cy="775806"/>
          </a:xfrm>
        </p:grpSpPr>
        <p:sp>
          <p:nvSpPr>
            <p:cNvPr name="Freeform 3" id="3"/>
            <p:cNvSpPr/>
            <p:nvPr/>
          </p:nvSpPr>
          <p:spPr>
            <a:xfrm flipH="false" flipV="false" rot="0">
              <a:off x="0" y="0"/>
              <a:ext cx="2042178" cy="775806"/>
            </a:xfrm>
            <a:custGeom>
              <a:avLst/>
              <a:gdLst/>
              <a:ahLst/>
              <a:cxnLst/>
              <a:rect r="r" b="b" t="t" l="l"/>
              <a:pathLst>
                <a:path h="775806" w="2042178">
                  <a:moveTo>
                    <a:pt x="0" y="0"/>
                  </a:moveTo>
                  <a:lnTo>
                    <a:pt x="2042178" y="0"/>
                  </a:lnTo>
                  <a:lnTo>
                    <a:pt x="2042178" y="775806"/>
                  </a:lnTo>
                  <a:lnTo>
                    <a:pt x="0" y="775806"/>
                  </a:lnTo>
                  <a:close/>
                </a:path>
              </a:pathLst>
            </a:custGeom>
            <a:blipFill>
              <a:blip r:embed="rId2"/>
              <a:stretch>
                <a:fillRect l="0" t="-20908" r="0" b="-20908"/>
              </a:stretch>
            </a:blipFill>
          </p:spPr>
        </p:sp>
      </p:grpSp>
      <p:grpSp>
        <p:nvGrpSpPr>
          <p:cNvPr name="Group 4" id="4"/>
          <p:cNvGrpSpPr/>
          <p:nvPr/>
        </p:nvGrpSpPr>
        <p:grpSpPr>
          <a:xfrm rot="-10800000">
            <a:off x="-953765" y="3014409"/>
            <a:ext cx="20195531" cy="624892"/>
            <a:chOff x="0" y="0"/>
            <a:chExt cx="5318988" cy="164581"/>
          </a:xfrm>
        </p:grpSpPr>
        <p:sp>
          <p:nvSpPr>
            <p:cNvPr name="Freeform 5" id="5"/>
            <p:cNvSpPr/>
            <p:nvPr/>
          </p:nvSpPr>
          <p:spPr>
            <a:xfrm flipH="false" flipV="false" rot="0">
              <a:off x="0" y="0"/>
              <a:ext cx="5318987" cy="164581"/>
            </a:xfrm>
            <a:custGeom>
              <a:avLst/>
              <a:gdLst/>
              <a:ahLst/>
              <a:cxnLst/>
              <a:rect r="r" b="b" t="t" l="l"/>
              <a:pathLst>
                <a:path h="164581" w="5318987">
                  <a:moveTo>
                    <a:pt x="28368" y="0"/>
                  </a:moveTo>
                  <a:lnTo>
                    <a:pt x="5290620" y="0"/>
                  </a:lnTo>
                  <a:cubicBezTo>
                    <a:pt x="5298143" y="0"/>
                    <a:pt x="5305359" y="2989"/>
                    <a:pt x="5310679" y="8309"/>
                  </a:cubicBezTo>
                  <a:cubicBezTo>
                    <a:pt x="5315999" y="13629"/>
                    <a:pt x="5318987" y="20844"/>
                    <a:pt x="5318987" y="28368"/>
                  </a:cubicBezTo>
                  <a:lnTo>
                    <a:pt x="5318987" y="136213"/>
                  </a:lnTo>
                  <a:cubicBezTo>
                    <a:pt x="5318987" y="143737"/>
                    <a:pt x="5315999" y="150952"/>
                    <a:pt x="5310679" y="156272"/>
                  </a:cubicBezTo>
                  <a:cubicBezTo>
                    <a:pt x="5305359" y="161592"/>
                    <a:pt x="5298143" y="164581"/>
                    <a:pt x="5290620" y="164581"/>
                  </a:cubicBezTo>
                  <a:lnTo>
                    <a:pt x="28368" y="164581"/>
                  </a:lnTo>
                  <a:cubicBezTo>
                    <a:pt x="20844" y="164581"/>
                    <a:pt x="13629" y="161592"/>
                    <a:pt x="8309" y="156272"/>
                  </a:cubicBezTo>
                  <a:cubicBezTo>
                    <a:pt x="2989" y="150952"/>
                    <a:pt x="0" y="143737"/>
                    <a:pt x="0" y="136213"/>
                  </a:cubicBezTo>
                  <a:lnTo>
                    <a:pt x="0" y="28368"/>
                  </a:lnTo>
                  <a:cubicBezTo>
                    <a:pt x="0" y="20844"/>
                    <a:pt x="2989" y="13629"/>
                    <a:pt x="8309" y="8309"/>
                  </a:cubicBezTo>
                  <a:cubicBezTo>
                    <a:pt x="13629" y="2989"/>
                    <a:pt x="20844" y="0"/>
                    <a:pt x="28368" y="0"/>
                  </a:cubicBezTo>
                  <a:close/>
                </a:path>
              </a:pathLst>
            </a:custGeom>
            <a:gradFill rotWithShape="true">
              <a:gsLst>
                <a:gs pos="0">
                  <a:srgbClr val="FFBF00">
                    <a:alpha val="100000"/>
                  </a:srgbClr>
                </a:gs>
                <a:gs pos="50000">
                  <a:srgbClr val="FFBF00">
                    <a:alpha val="51000"/>
                  </a:srgbClr>
                </a:gs>
                <a:gs pos="100000">
                  <a:srgbClr val="FFBF00">
                    <a:alpha val="0"/>
                  </a:srgbClr>
                </a:gs>
              </a:gsLst>
              <a:lin ang="0"/>
            </a:gradFill>
          </p:spPr>
        </p:sp>
        <p:sp>
          <p:nvSpPr>
            <p:cNvPr name="TextBox 6" id="6"/>
            <p:cNvSpPr txBox="true"/>
            <p:nvPr/>
          </p:nvSpPr>
          <p:spPr>
            <a:xfrm>
              <a:off x="0" y="-47625"/>
              <a:ext cx="5318988" cy="212206"/>
            </a:xfrm>
            <a:prstGeom prst="rect">
              <a:avLst/>
            </a:prstGeom>
          </p:spPr>
          <p:txBody>
            <a:bodyPr anchor="ctr" rtlCol="false" tIns="50800" lIns="50800" bIns="50800" rIns="50800"/>
            <a:lstStyle/>
            <a:p>
              <a:pPr algn="ctr">
                <a:lnSpc>
                  <a:spcPts val="3497"/>
                </a:lnSpc>
              </a:pPr>
            </a:p>
          </p:txBody>
        </p:sp>
      </p:grpSp>
      <p:grpSp>
        <p:nvGrpSpPr>
          <p:cNvPr name="Group 7" id="7"/>
          <p:cNvGrpSpPr/>
          <p:nvPr/>
        </p:nvGrpSpPr>
        <p:grpSpPr>
          <a:xfrm rot="0">
            <a:off x="-555486" y="-458169"/>
            <a:ext cx="19356816" cy="3472578"/>
            <a:chOff x="0" y="0"/>
            <a:chExt cx="2133432" cy="382734"/>
          </a:xfrm>
        </p:grpSpPr>
        <p:sp>
          <p:nvSpPr>
            <p:cNvPr name="Freeform 8" id="8"/>
            <p:cNvSpPr/>
            <p:nvPr/>
          </p:nvSpPr>
          <p:spPr>
            <a:xfrm flipH="false" flipV="false" rot="1122244">
              <a:off x="-782" y="-327719"/>
              <a:ext cx="2134997" cy="1038172"/>
            </a:xfrm>
            <a:custGeom>
              <a:avLst/>
              <a:gdLst/>
              <a:ahLst/>
              <a:cxnLst/>
              <a:rect r="r" b="b" t="t" l="l"/>
              <a:pathLst>
                <a:path h="1038172" w="2134997">
                  <a:moveTo>
                    <a:pt x="23784" y="670409"/>
                  </a:moveTo>
                  <a:lnTo>
                    <a:pt x="1988477" y="5242"/>
                  </a:lnTo>
                  <a:cubicBezTo>
                    <a:pt x="2003959" y="0"/>
                    <a:pt x="2020760" y="8302"/>
                    <a:pt x="2026002" y="23784"/>
                  </a:cubicBezTo>
                  <a:lnTo>
                    <a:pt x="2129755" y="330238"/>
                  </a:lnTo>
                  <a:cubicBezTo>
                    <a:pt x="2134996" y="345720"/>
                    <a:pt x="2126695" y="362521"/>
                    <a:pt x="2111212" y="367763"/>
                  </a:cubicBezTo>
                  <a:lnTo>
                    <a:pt x="146519" y="1032930"/>
                  </a:lnTo>
                  <a:cubicBezTo>
                    <a:pt x="131037" y="1038172"/>
                    <a:pt x="114236" y="1029870"/>
                    <a:pt x="108995" y="1014388"/>
                  </a:cubicBezTo>
                  <a:lnTo>
                    <a:pt x="5242" y="707934"/>
                  </a:lnTo>
                  <a:cubicBezTo>
                    <a:pt x="0" y="692452"/>
                    <a:pt x="8302" y="675651"/>
                    <a:pt x="23784" y="670409"/>
                  </a:cubicBezTo>
                  <a:close/>
                </a:path>
              </a:pathLst>
            </a:custGeom>
            <a:blipFill>
              <a:blip r:embed="rId3"/>
              <a:stretch>
                <a:fillRect l="-372" t="-19399" r="-372" b="-19399"/>
              </a:stretch>
            </a:blipFill>
          </p:spPr>
        </p:sp>
      </p:grpSp>
      <p:sp>
        <p:nvSpPr>
          <p:cNvPr name="Freeform 9" id="9"/>
          <p:cNvSpPr/>
          <p:nvPr/>
        </p:nvSpPr>
        <p:spPr>
          <a:xfrm flipH="false" flipV="false" rot="0">
            <a:off x="16796965" y="1047876"/>
            <a:ext cx="462335" cy="462335"/>
          </a:xfrm>
          <a:custGeom>
            <a:avLst/>
            <a:gdLst/>
            <a:ahLst/>
            <a:cxnLst/>
            <a:rect r="r" b="b" t="t" l="l"/>
            <a:pathLst>
              <a:path h="462335" w="462335">
                <a:moveTo>
                  <a:pt x="0" y="0"/>
                </a:moveTo>
                <a:lnTo>
                  <a:pt x="462335" y="0"/>
                </a:lnTo>
                <a:lnTo>
                  <a:pt x="462335" y="462335"/>
                </a:lnTo>
                <a:lnTo>
                  <a:pt x="0" y="4623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597593" y="4262173"/>
            <a:ext cx="8213931" cy="2560065"/>
          </a:xfrm>
          <a:prstGeom prst="rect">
            <a:avLst/>
          </a:prstGeom>
        </p:spPr>
        <p:txBody>
          <a:bodyPr anchor="t" rtlCol="false" tIns="0" lIns="0" bIns="0" rIns="0">
            <a:spAutoFit/>
          </a:bodyPr>
          <a:lstStyle/>
          <a:p>
            <a:pPr algn="l">
              <a:lnSpc>
                <a:spcPts val="5035"/>
              </a:lnSpc>
            </a:pPr>
            <a:r>
              <a:rPr lang="en-US" sz="4619">
                <a:solidFill>
                  <a:srgbClr val="FFFFFF"/>
                </a:solidFill>
                <a:latin typeface="League Spartan"/>
                <a:ea typeface="League Spartan"/>
                <a:cs typeface="League Spartan"/>
                <a:sym typeface="League Spartan"/>
              </a:rPr>
              <a:t>La tecnología blockchain como soporte</a:t>
            </a:r>
          </a:p>
          <a:p>
            <a:pPr algn="l">
              <a:lnSpc>
                <a:spcPts val="5035"/>
              </a:lnSpc>
            </a:pPr>
          </a:p>
          <a:p>
            <a:pPr algn="l">
              <a:lnSpc>
                <a:spcPts val="5035"/>
              </a:lnSpc>
            </a:pPr>
          </a:p>
        </p:txBody>
      </p:sp>
      <p:sp>
        <p:nvSpPr>
          <p:cNvPr name="TextBox 11" id="11"/>
          <p:cNvSpPr txBox="true"/>
          <p:nvPr/>
        </p:nvSpPr>
        <p:spPr>
          <a:xfrm rot="0">
            <a:off x="9435184" y="3859277"/>
            <a:ext cx="8619077" cy="6637107"/>
          </a:xfrm>
          <a:prstGeom prst="rect">
            <a:avLst/>
          </a:prstGeom>
        </p:spPr>
        <p:txBody>
          <a:bodyPr anchor="t" rtlCol="false" tIns="0" lIns="0" bIns="0" rIns="0">
            <a:spAutoFit/>
          </a:bodyPr>
          <a:lstStyle/>
          <a:p>
            <a:pPr algn="just" marL="0" indent="0" lvl="0">
              <a:lnSpc>
                <a:spcPts val="2185"/>
              </a:lnSpc>
              <a:spcBef>
                <a:spcPct val="0"/>
              </a:spcBef>
            </a:pPr>
            <a:r>
              <a:rPr lang="en-US" b="true" sz="2121" spc="-74" strike="noStrike" u="none">
                <a:solidFill>
                  <a:srgbClr val="FFFFFF"/>
                </a:solidFill>
                <a:latin typeface="DM Sans Bold"/>
                <a:ea typeface="DM Sans Bold"/>
                <a:cs typeface="DM Sans Bold"/>
                <a:sym typeface="DM Sans Bold"/>
              </a:rPr>
              <a:t>Oportun</a:t>
            </a:r>
            <a:r>
              <a:rPr lang="en-US" b="true" sz="2121" spc="-74">
                <a:solidFill>
                  <a:srgbClr val="FFFFFF"/>
                </a:solidFill>
                <a:latin typeface="DM Sans Bold"/>
                <a:ea typeface="DM Sans Bold"/>
                <a:cs typeface="DM Sans Bold"/>
                <a:sym typeface="DM Sans Bold"/>
              </a:rPr>
              <a:t>i</a:t>
            </a:r>
            <a:r>
              <a:rPr lang="en-US" b="true" sz="2121" spc="-74" strike="noStrike" u="none">
                <a:solidFill>
                  <a:srgbClr val="FFFFFF"/>
                </a:solidFill>
                <a:latin typeface="DM Sans Bold"/>
                <a:ea typeface="DM Sans Bold"/>
                <a:cs typeface="DM Sans Bold"/>
                <a:sym typeface="DM Sans Bold"/>
              </a:rPr>
              <a:t>dad</a:t>
            </a:r>
            <a:r>
              <a:rPr lang="en-US" b="true" sz="2121" spc="-74">
                <a:solidFill>
                  <a:srgbClr val="FFFFFF"/>
                </a:solidFill>
                <a:latin typeface="DM Sans Bold"/>
                <a:ea typeface="DM Sans Bold"/>
                <a:cs typeface="DM Sans Bold"/>
                <a:sym typeface="DM Sans Bold"/>
              </a:rPr>
              <a:t>es y </a:t>
            </a:r>
            <a:r>
              <a:rPr lang="en-US" b="true" sz="2121" spc="-74" strike="noStrike" u="none">
                <a:solidFill>
                  <a:srgbClr val="FFFFFF"/>
                </a:solidFill>
                <a:latin typeface="DM Sans Bold"/>
                <a:ea typeface="DM Sans Bold"/>
                <a:cs typeface="DM Sans Bold"/>
                <a:sym typeface="DM Sans Bold"/>
              </a:rPr>
              <a:t>r</a:t>
            </a:r>
            <a:r>
              <a:rPr lang="en-US" b="true" sz="2121" spc="-74">
                <a:solidFill>
                  <a:srgbClr val="FFFFFF"/>
                </a:solidFill>
                <a:latin typeface="DM Sans Bold"/>
                <a:ea typeface="DM Sans Bold"/>
                <a:cs typeface="DM Sans Bold"/>
                <a:sym typeface="DM Sans Bold"/>
              </a:rPr>
              <a:t>i</a:t>
            </a:r>
            <a:r>
              <a:rPr lang="en-US" b="true" sz="2121" spc="-74" strike="noStrike" u="none">
                <a:solidFill>
                  <a:srgbClr val="FFFFFF"/>
                </a:solidFill>
                <a:latin typeface="DM Sans Bold"/>
                <a:ea typeface="DM Sans Bold"/>
                <a:cs typeface="DM Sans Bold"/>
                <a:sym typeface="DM Sans Bold"/>
              </a:rPr>
              <a:t>esg</a:t>
            </a:r>
            <a:r>
              <a:rPr lang="en-US" b="true" sz="2121" spc="-74">
                <a:solidFill>
                  <a:srgbClr val="FFFFFF"/>
                </a:solidFill>
                <a:latin typeface="DM Sans Bold"/>
                <a:ea typeface="DM Sans Bold"/>
                <a:cs typeface="DM Sans Bold"/>
                <a:sym typeface="DM Sans Bold"/>
              </a:rPr>
              <a:t>os de</a:t>
            </a:r>
            <a:r>
              <a:rPr lang="en-US" b="true" sz="2121" spc="-74" strike="noStrike" u="none">
                <a:solidFill>
                  <a:srgbClr val="FFFFFF"/>
                </a:solidFill>
                <a:latin typeface="DM Sans Bold"/>
                <a:ea typeface="DM Sans Bold"/>
                <a:cs typeface="DM Sans Bold"/>
                <a:sym typeface="DM Sans Bold"/>
              </a:rPr>
              <a:t> i</a:t>
            </a:r>
            <a:r>
              <a:rPr lang="en-US" b="true" sz="2121" spc="-74">
                <a:solidFill>
                  <a:srgbClr val="FFFFFF"/>
                </a:solidFill>
                <a:latin typeface="DM Sans Bold"/>
                <a:ea typeface="DM Sans Bold"/>
                <a:cs typeface="DM Sans Bold"/>
                <a:sym typeface="DM Sans Bold"/>
              </a:rPr>
              <a:t>n</a:t>
            </a:r>
            <a:r>
              <a:rPr lang="en-US" b="true" sz="2121" spc="-74" strike="noStrike" u="none">
                <a:solidFill>
                  <a:srgbClr val="FFFFFF"/>
                </a:solidFill>
                <a:latin typeface="DM Sans Bold"/>
                <a:ea typeface="DM Sans Bold"/>
                <a:cs typeface="DM Sans Bold"/>
                <a:sym typeface="DM Sans Bold"/>
              </a:rPr>
              <a:t>ver</a:t>
            </a:r>
            <a:r>
              <a:rPr lang="en-US" b="true" sz="2121" spc="-74">
                <a:solidFill>
                  <a:srgbClr val="FFFFFF"/>
                </a:solidFill>
                <a:latin typeface="DM Sans Bold"/>
                <a:ea typeface="DM Sans Bold"/>
                <a:cs typeface="DM Sans Bold"/>
                <a:sym typeface="DM Sans Bold"/>
              </a:rPr>
              <a:t>t</a:t>
            </a:r>
            <a:r>
              <a:rPr lang="en-US" b="true" sz="2121" spc="-74" strike="noStrike" u="none">
                <a:solidFill>
                  <a:srgbClr val="FFFFFF"/>
                </a:solidFill>
                <a:latin typeface="DM Sans Bold"/>
                <a:ea typeface="DM Sans Bold"/>
                <a:cs typeface="DM Sans Bold"/>
                <a:sym typeface="DM Sans Bold"/>
              </a:rPr>
              <a:t>i</a:t>
            </a:r>
            <a:r>
              <a:rPr lang="en-US" b="true" sz="2121" spc="-74">
                <a:solidFill>
                  <a:srgbClr val="FFFFFF"/>
                </a:solidFill>
                <a:latin typeface="DM Sans Bold"/>
                <a:ea typeface="DM Sans Bold"/>
                <a:cs typeface="DM Sans Bold"/>
                <a:sym typeface="DM Sans Bold"/>
              </a:rPr>
              <a:t>r en act</a:t>
            </a:r>
            <a:r>
              <a:rPr lang="en-US" b="true" sz="2121" spc="-74" strike="noStrike" u="none">
                <a:solidFill>
                  <a:srgbClr val="FFFFFF"/>
                </a:solidFill>
                <a:latin typeface="DM Sans Bold"/>
                <a:ea typeface="DM Sans Bold"/>
                <a:cs typeface="DM Sans Bold"/>
                <a:sym typeface="DM Sans Bold"/>
              </a:rPr>
              <a:t>ivos</a:t>
            </a:r>
            <a:r>
              <a:rPr lang="en-US" b="true" sz="2121" spc="-74">
                <a:solidFill>
                  <a:srgbClr val="FFFFFF"/>
                </a:solidFill>
                <a:latin typeface="DM Sans Bold"/>
                <a:ea typeface="DM Sans Bold"/>
                <a:cs typeface="DM Sans Bold"/>
                <a:sym typeface="DM Sans Bold"/>
              </a:rPr>
              <a:t> </a:t>
            </a:r>
            <a:r>
              <a:rPr lang="en-US" b="true" sz="2121" spc="-74" strike="noStrike" u="none">
                <a:solidFill>
                  <a:srgbClr val="FFFFFF"/>
                </a:solidFill>
                <a:latin typeface="DM Sans Bold"/>
                <a:ea typeface="DM Sans Bold"/>
                <a:cs typeface="DM Sans Bold"/>
                <a:sym typeface="DM Sans Bold"/>
              </a:rPr>
              <a:t>digi</a:t>
            </a:r>
            <a:r>
              <a:rPr lang="en-US" b="true" sz="2121" spc="-74">
                <a:solidFill>
                  <a:srgbClr val="FFFFFF"/>
                </a:solidFill>
                <a:latin typeface="DM Sans Bold"/>
                <a:ea typeface="DM Sans Bold"/>
                <a:cs typeface="DM Sans Bold"/>
                <a:sym typeface="DM Sans Bold"/>
              </a:rPr>
              <a:t>ta</a:t>
            </a:r>
            <a:r>
              <a:rPr lang="en-US" b="true" sz="2121" spc="-74" strike="noStrike" u="none">
                <a:solidFill>
                  <a:srgbClr val="FFFFFF"/>
                </a:solidFill>
                <a:latin typeface="DM Sans Bold"/>
                <a:ea typeface="DM Sans Bold"/>
                <a:cs typeface="DM Sans Bold"/>
                <a:sym typeface="DM Sans Bold"/>
              </a:rPr>
              <a:t>le</a:t>
            </a:r>
            <a:r>
              <a:rPr lang="en-US" b="true" sz="2121" spc="-74">
                <a:solidFill>
                  <a:srgbClr val="FFFFFF"/>
                </a:solidFill>
                <a:latin typeface="DM Sans Bold"/>
                <a:ea typeface="DM Sans Bold"/>
                <a:cs typeface="DM Sans Bold"/>
                <a:sym typeface="DM Sans Bold"/>
              </a:rPr>
              <a:t>s</a:t>
            </a:r>
          </a:p>
          <a:p>
            <a:pPr algn="just" marL="0" indent="0" lvl="0">
              <a:lnSpc>
                <a:spcPts val="2185"/>
              </a:lnSpc>
              <a:spcBef>
                <a:spcPct val="0"/>
              </a:spcBef>
            </a:pPr>
          </a:p>
          <a:p>
            <a:pPr algn="just">
              <a:lnSpc>
                <a:spcPts val="2185"/>
              </a:lnSpc>
              <a:spcBef>
                <a:spcPct val="0"/>
              </a:spcBef>
            </a:pPr>
            <a:r>
              <a:rPr lang="en-US" sz="2121" spc="-74" strike="noStrike" u="none">
                <a:solidFill>
                  <a:srgbClr val="FFFFFF"/>
                </a:solidFill>
                <a:latin typeface="DM Sans"/>
                <a:ea typeface="DM Sans"/>
                <a:cs typeface="DM Sans"/>
                <a:sym typeface="DM Sans"/>
              </a:rPr>
              <a:t>L</a:t>
            </a:r>
            <a:r>
              <a:rPr lang="en-US" sz="2121" spc="-74">
                <a:solidFill>
                  <a:srgbClr val="FFFFFF"/>
                </a:solidFill>
                <a:latin typeface="DM Sans"/>
                <a:ea typeface="DM Sans"/>
                <a:cs typeface="DM Sans"/>
                <a:sym typeface="DM Sans"/>
              </a:rPr>
              <a:t>a</a:t>
            </a:r>
            <a:r>
              <a:rPr lang="en-US" sz="2121" spc="-74" strike="noStrike" u="none">
                <a:solidFill>
                  <a:srgbClr val="FFFFFF"/>
                </a:solidFill>
                <a:latin typeface="DM Sans"/>
                <a:ea typeface="DM Sans"/>
                <a:cs typeface="DM Sans"/>
                <a:sym typeface="DM Sans"/>
              </a:rPr>
              <a:t> </a:t>
            </a:r>
            <a:r>
              <a:rPr lang="en-US" sz="2121" spc="-74">
                <a:solidFill>
                  <a:srgbClr val="FFFFFF"/>
                </a:solidFill>
                <a:latin typeface="DM Sans"/>
                <a:ea typeface="DM Sans"/>
                <a:cs typeface="DM Sans"/>
                <a:sym typeface="DM Sans"/>
              </a:rPr>
              <a:t>in</a:t>
            </a:r>
            <a:r>
              <a:rPr lang="en-US" sz="2121" spc="-74" strike="noStrike" u="none">
                <a:solidFill>
                  <a:srgbClr val="FFFFFF"/>
                </a:solidFill>
                <a:latin typeface="DM Sans"/>
                <a:ea typeface="DM Sans"/>
                <a:cs typeface="DM Sans"/>
                <a:sym typeface="DM Sans"/>
              </a:rPr>
              <a:t>v</a:t>
            </a:r>
            <a:r>
              <a:rPr lang="en-US" sz="2121" spc="-74">
                <a:solidFill>
                  <a:srgbClr val="FFFFFF"/>
                </a:solidFill>
                <a:latin typeface="DM Sans"/>
                <a:ea typeface="DM Sans"/>
                <a:cs typeface="DM Sans"/>
                <a:sym typeface="DM Sans"/>
              </a:rPr>
              <a:t>e</a:t>
            </a:r>
            <a:r>
              <a:rPr lang="en-US" sz="2121" spc="-74" strike="noStrike" u="none">
                <a:solidFill>
                  <a:srgbClr val="FFFFFF"/>
                </a:solidFill>
                <a:latin typeface="DM Sans"/>
                <a:ea typeface="DM Sans"/>
                <a:cs typeface="DM Sans"/>
                <a:sym typeface="DM Sans"/>
              </a:rPr>
              <a:t>r</a:t>
            </a:r>
            <a:r>
              <a:rPr lang="en-US" sz="2121" spc="-74">
                <a:solidFill>
                  <a:srgbClr val="FFFFFF"/>
                </a:solidFill>
                <a:latin typeface="DM Sans"/>
                <a:ea typeface="DM Sans"/>
                <a:cs typeface="DM Sans"/>
                <a:sym typeface="DM Sans"/>
              </a:rPr>
              <a:t>s</a:t>
            </a:r>
            <a:r>
              <a:rPr lang="en-US" sz="2121" spc="-74" strike="noStrike" u="none">
                <a:solidFill>
                  <a:srgbClr val="FFFFFF"/>
                </a:solidFill>
                <a:latin typeface="DM Sans"/>
                <a:ea typeface="DM Sans"/>
                <a:cs typeface="DM Sans"/>
                <a:sym typeface="DM Sans"/>
              </a:rPr>
              <a:t>ión</a:t>
            </a:r>
            <a:r>
              <a:rPr lang="en-US" sz="2121" spc="-74">
                <a:solidFill>
                  <a:srgbClr val="FFFFFF"/>
                </a:solidFill>
                <a:latin typeface="DM Sans"/>
                <a:ea typeface="DM Sans"/>
                <a:cs typeface="DM Sans"/>
                <a:sym typeface="DM Sans"/>
              </a:rPr>
              <a:t> en </a:t>
            </a:r>
            <a:r>
              <a:rPr lang="en-US" sz="2121" spc="-74" strike="noStrike" u="none">
                <a:solidFill>
                  <a:srgbClr val="FFFFFF"/>
                </a:solidFill>
                <a:latin typeface="DM Sans"/>
                <a:ea typeface="DM Sans"/>
                <a:cs typeface="DM Sans"/>
                <a:sym typeface="DM Sans"/>
              </a:rPr>
              <a:t>ac</a:t>
            </a:r>
            <a:r>
              <a:rPr lang="en-US" sz="2121" spc="-74">
                <a:solidFill>
                  <a:srgbClr val="FFFFFF"/>
                </a:solidFill>
                <a:latin typeface="DM Sans"/>
                <a:ea typeface="DM Sans"/>
                <a:cs typeface="DM Sans"/>
                <a:sym typeface="DM Sans"/>
              </a:rPr>
              <a:t>ti</a:t>
            </a:r>
            <a:r>
              <a:rPr lang="en-US" sz="2121" spc="-74" strike="noStrike" u="none">
                <a:solidFill>
                  <a:srgbClr val="FFFFFF"/>
                </a:solidFill>
                <a:latin typeface="DM Sans"/>
                <a:ea typeface="DM Sans"/>
                <a:cs typeface="DM Sans"/>
                <a:sym typeface="DM Sans"/>
              </a:rPr>
              <a:t>v</a:t>
            </a:r>
            <a:r>
              <a:rPr lang="en-US" sz="2121" spc="-74">
                <a:solidFill>
                  <a:srgbClr val="FFFFFF"/>
                </a:solidFill>
                <a:latin typeface="DM Sans"/>
                <a:ea typeface="DM Sans"/>
                <a:cs typeface="DM Sans"/>
                <a:sym typeface="DM Sans"/>
              </a:rPr>
              <a:t>os </a:t>
            </a:r>
            <a:r>
              <a:rPr lang="en-US" sz="2121" spc="-74" strike="noStrike" u="none">
                <a:solidFill>
                  <a:srgbClr val="FFFFFF"/>
                </a:solidFill>
                <a:latin typeface="DM Sans"/>
                <a:ea typeface="DM Sans"/>
                <a:cs typeface="DM Sans"/>
                <a:sym typeface="DM Sans"/>
              </a:rPr>
              <a:t>d</a:t>
            </a:r>
            <a:r>
              <a:rPr lang="en-US" sz="2121" spc="-74">
                <a:solidFill>
                  <a:srgbClr val="FFFFFF"/>
                </a:solidFill>
                <a:latin typeface="DM Sans"/>
                <a:ea typeface="DM Sans"/>
                <a:cs typeface="DM Sans"/>
                <a:sym typeface="DM Sans"/>
              </a:rPr>
              <a:t>i</a:t>
            </a:r>
            <a:r>
              <a:rPr lang="en-US" sz="2121" spc="-74" strike="noStrike" u="none">
                <a:solidFill>
                  <a:srgbClr val="FFFFFF"/>
                </a:solidFill>
                <a:latin typeface="DM Sans"/>
                <a:ea typeface="DM Sans"/>
                <a:cs typeface="DM Sans"/>
                <a:sym typeface="DM Sans"/>
              </a:rPr>
              <a:t>g</a:t>
            </a:r>
            <a:r>
              <a:rPr lang="en-US" sz="2121" spc="-74">
                <a:solidFill>
                  <a:srgbClr val="FFFFFF"/>
                </a:solidFill>
                <a:latin typeface="DM Sans"/>
                <a:ea typeface="DM Sans"/>
                <a:cs typeface="DM Sans"/>
                <a:sym typeface="DM Sans"/>
              </a:rPr>
              <a:t>ital</a:t>
            </a:r>
            <a:r>
              <a:rPr lang="en-US" sz="2121" spc="-74" strike="noStrike" u="none">
                <a:solidFill>
                  <a:srgbClr val="FFFFFF"/>
                </a:solidFill>
                <a:latin typeface="DM Sans"/>
                <a:ea typeface="DM Sans"/>
                <a:cs typeface="DM Sans"/>
                <a:sym typeface="DM Sans"/>
              </a:rPr>
              <a:t>e</a:t>
            </a:r>
            <a:r>
              <a:rPr lang="en-US" sz="2121" spc="-74">
                <a:solidFill>
                  <a:srgbClr val="FFFFFF"/>
                </a:solidFill>
                <a:latin typeface="DM Sans"/>
                <a:ea typeface="DM Sans"/>
                <a:cs typeface="DM Sans"/>
                <a:sym typeface="DM Sans"/>
              </a:rPr>
              <a:t>s p</a:t>
            </a:r>
            <a:r>
              <a:rPr lang="en-US" sz="2121" spc="-74" strike="noStrike" u="none">
                <a:solidFill>
                  <a:srgbClr val="FFFFFF"/>
                </a:solidFill>
                <a:latin typeface="DM Sans"/>
                <a:ea typeface="DM Sans"/>
                <a:cs typeface="DM Sans"/>
                <a:sym typeface="DM Sans"/>
              </a:rPr>
              <a:t>r</a:t>
            </a:r>
            <a:r>
              <a:rPr lang="en-US" sz="2121" spc="-74">
                <a:solidFill>
                  <a:srgbClr val="FFFFFF"/>
                </a:solidFill>
                <a:latin typeface="DM Sans"/>
                <a:ea typeface="DM Sans"/>
                <a:cs typeface="DM Sans"/>
                <a:sym typeface="DM Sans"/>
              </a:rPr>
              <a:t>esenta </a:t>
            </a:r>
            <a:r>
              <a:rPr lang="en-US" sz="2121" spc="-74" strike="noStrike" u="none">
                <a:solidFill>
                  <a:srgbClr val="FFFFFF"/>
                </a:solidFill>
                <a:latin typeface="DM Sans"/>
                <a:ea typeface="DM Sans"/>
                <a:cs typeface="DM Sans"/>
                <a:sym typeface="DM Sans"/>
              </a:rPr>
              <a:t>u</a:t>
            </a:r>
            <a:r>
              <a:rPr lang="en-US" sz="2121" spc="-74">
                <a:solidFill>
                  <a:srgbClr val="FFFFFF"/>
                </a:solidFill>
                <a:latin typeface="DM Sans"/>
                <a:ea typeface="DM Sans"/>
                <a:cs typeface="DM Sans"/>
                <a:sym typeface="DM Sans"/>
              </a:rPr>
              <a:t>n </a:t>
            </a:r>
            <a:r>
              <a:rPr lang="en-US" sz="2121" spc="-74" strike="noStrike" u="none">
                <a:solidFill>
                  <a:srgbClr val="FFFFFF"/>
                </a:solidFill>
                <a:latin typeface="DM Sans"/>
                <a:ea typeface="DM Sans"/>
                <a:cs typeface="DM Sans"/>
                <a:sym typeface="DM Sans"/>
              </a:rPr>
              <a:t>mu</a:t>
            </a:r>
            <a:r>
              <a:rPr lang="en-US" sz="2121" spc="-74">
                <a:solidFill>
                  <a:srgbClr val="FFFFFF"/>
                </a:solidFill>
                <a:latin typeface="DM Sans"/>
                <a:ea typeface="DM Sans"/>
                <a:cs typeface="DM Sans"/>
                <a:sym typeface="DM Sans"/>
              </a:rPr>
              <a:t>n</a:t>
            </a:r>
            <a:r>
              <a:rPr lang="en-US" sz="2121" spc="-74" strike="noStrike" u="none">
                <a:solidFill>
                  <a:srgbClr val="FFFFFF"/>
                </a:solidFill>
                <a:latin typeface="DM Sans"/>
                <a:ea typeface="DM Sans"/>
                <a:cs typeface="DM Sans"/>
                <a:sym typeface="DM Sans"/>
              </a:rPr>
              <a:t>d</a:t>
            </a:r>
            <a:r>
              <a:rPr lang="en-US" sz="2121" spc="-74">
                <a:solidFill>
                  <a:srgbClr val="FFFFFF"/>
                </a:solidFill>
                <a:latin typeface="DM Sans"/>
                <a:ea typeface="DM Sans"/>
                <a:cs typeface="DM Sans"/>
                <a:sym typeface="DM Sans"/>
              </a:rPr>
              <a:t>o </a:t>
            </a:r>
            <a:r>
              <a:rPr lang="en-US" sz="2121" spc="-74" strike="noStrike" u="none">
                <a:solidFill>
                  <a:srgbClr val="FFFFFF"/>
                </a:solidFill>
                <a:latin typeface="DM Sans"/>
                <a:ea typeface="DM Sans"/>
                <a:cs typeface="DM Sans"/>
                <a:sym typeface="DM Sans"/>
              </a:rPr>
              <a:t>d</a:t>
            </a:r>
            <a:r>
              <a:rPr lang="en-US" sz="2121" spc="-74">
                <a:solidFill>
                  <a:srgbClr val="FFFFFF"/>
                </a:solidFill>
                <a:latin typeface="DM Sans"/>
                <a:ea typeface="DM Sans"/>
                <a:cs typeface="DM Sans"/>
                <a:sym typeface="DM Sans"/>
              </a:rPr>
              <a:t>e </a:t>
            </a:r>
            <a:r>
              <a:rPr lang="en-US" sz="2121" spc="-74" strike="noStrike" u="none">
                <a:solidFill>
                  <a:srgbClr val="FFFFFF"/>
                </a:solidFill>
                <a:latin typeface="DM Sans"/>
                <a:ea typeface="DM Sans"/>
                <a:cs typeface="DM Sans"/>
                <a:sym typeface="DM Sans"/>
              </a:rPr>
              <a:t>p</a:t>
            </a:r>
            <a:r>
              <a:rPr lang="en-US" sz="2121" spc="-74">
                <a:solidFill>
                  <a:srgbClr val="FFFFFF"/>
                </a:solidFill>
                <a:latin typeface="DM Sans"/>
                <a:ea typeface="DM Sans"/>
                <a:cs typeface="DM Sans"/>
                <a:sym typeface="DM Sans"/>
              </a:rPr>
              <a:t>os</a:t>
            </a:r>
            <a:r>
              <a:rPr lang="en-US" sz="2121" spc="-74" strike="noStrike" u="none">
                <a:solidFill>
                  <a:srgbClr val="FFFFFF"/>
                </a:solidFill>
                <a:latin typeface="DM Sans"/>
                <a:ea typeface="DM Sans"/>
                <a:cs typeface="DM Sans"/>
                <a:sym typeface="DM Sans"/>
              </a:rPr>
              <a:t>ibilida</a:t>
            </a:r>
            <a:r>
              <a:rPr lang="en-US" sz="2121" spc="-74">
                <a:solidFill>
                  <a:srgbClr val="FFFFFF"/>
                </a:solidFill>
                <a:latin typeface="DM Sans"/>
                <a:ea typeface="DM Sans"/>
                <a:cs typeface="DM Sans"/>
                <a:sym typeface="DM Sans"/>
              </a:rPr>
              <a:t>des</a:t>
            </a:r>
            <a:r>
              <a:rPr lang="en-US" sz="2121" spc="-74" strike="noStrike" u="none">
                <a:solidFill>
                  <a:srgbClr val="FFFFFF"/>
                </a:solidFill>
                <a:latin typeface="DM Sans"/>
                <a:ea typeface="DM Sans"/>
                <a:cs typeface="DM Sans"/>
                <a:sym typeface="DM Sans"/>
              </a:rPr>
              <a:t>,</a:t>
            </a:r>
            <a:r>
              <a:rPr lang="en-US" sz="2121" spc="-74">
                <a:solidFill>
                  <a:srgbClr val="FFFFFF"/>
                </a:solidFill>
                <a:latin typeface="DM Sans"/>
                <a:ea typeface="DM Sans"/>
                <a:cs typeface="DM Sans"/>
                <a:sym typeface="DM Sans"/>
              </a:rPr>
              <a:t> </a:t>
            </a:r>
            <a:r>
              <a:rPr lang="en-US" sz="2121" spc="-74" strike="noStrike" u="none">
                <a:solidFill>
                  <a:srgbClr val="FFFFFF"/>
                </a:solidFill>
                <a:latin typeface="DM Sans"/>
                <a:ea typeface="DM Sans"/>
                <a:cs typeface="DM Sans"/>
                <a:sym typeface="DM Sans"/>
              </a:rPr>
              <a:t>p</a:t>
            </a:r>
            <a:r>
              <a:rPr lang="en-US" sz="2121" spc="-74">
                <a:solidFill>
                  <a:srgbClr val="FFFFFF"/>
                </a:solidFill>
                <a:latin typeface="DM Sans"/>
                <a:ea typeface="DM Sans"/>
                <a:cs typeface="DM Sans"/>
                <a:sym typeface="DM Sans"/>
              </a:rPr>
              <a:t>e</a:t>
            </a:r>
            <a:r>
              <a:rPr lang="en-US" sz="2121" spc="-74" strike="noStrike" u="none">
                <a:solidFill>
                  <a:srgbClr val="FFFFFF"/>
                </a:solidFill>
                <a:latin typeface="DM Sans"/>
                <a:ea typeface="DM Sans"/>
                <a:cs typeface="DM Sans"/>
                <a:sym typeface="DM Sans"/>
              </a:rPr>
              <a:t>ro </a:t>
            </a:r>
            <a:r>
              <a:rPr lang="en-US" sz="2121" spc="-74">
                <a:solidFill>
                  <a:srgbClr val="FFFFFF"/>
                </a:solidFill>
                <a:latin typeface="DM Sans"/>
                <a:ea typeface="DM Sans"/>
                <a:cs typeface="DM Sans"/>
                <a:sym typeface="DM Sans"/>
              </a:rPr>
              <a:t>ta</a:t>
            </a:r>
            <a:r>
              <a:rPr lang="en-US" sz="2121" spc="-74" strike="noStrike" u="none">
                <a:solidFill>
                  <a:srgbClr val="FFFFFF"/>
                </a:solidFill>
                <a:latin typeface="DM Sans"/>
                <a:ea typeface="DM Sans"/>
                <a:cs typeface="DM Sans"/>
                <a:sym typeface="DM Sans"/>
              </a:rPr>
              <a:t>mbié</a:t>
            </a:r>
            <a:r>
              <a:rPr lang="en-US" sz="2121" spc="-74">
                <a:solidFill>
                  <a:srgbClr val="FFFFFF"/>
                </a:solidFill>
                <a:latin typeface="DM Sans"/>
                <a:ea typeface="DM Sans"/>
                <a:cs typeface="DM Sans"/>
                <a:sym typeface="DM Sans"/>
              </a:rPr>
              <a:t>n</a:t>
            </a:r>
            <a:r>
              <a:rPr lang="en-US" sz="2121" spc="-74" strike="noStrike" u="none">
                <a:solidFill>
                  <a:srgbClr val="FFFFFF"/>
                </a:solidFill>
                <a:latin typeface="DM Sans"/>
                <a:ea typeface="DM Sans"/>
                <a:cs typeface="DM Sans"/>
                <a:sym typeface="DM Sans"/>
              </a:rPr>
              <a:t> impli</a:t>
            </a:r>
            <a:r>
              <a:rPr lang="en-US" sz="2121" spc="-74">
                <a:solidFill>
                  <a:srgbClr val="FFFFFF"/>
                </a:solidFill>
                <a:latin typeface="DM Sans"/>
                <a:ea typeface="DM Sans"/>
                <a:cs typeface="DM Sans"/>
                <a:sym typeface="DM Sans"/>
              </a:rPr>
              <a:t>c</a:t>
            </a:r>
            <a:r>
              <a:rPr lang="en-US" sz="2121" spc="-74" strike="noStrike" u="none">
                <a:solidFill>
                  <a:srgbClr val="FFFFFF"/>
                </a:solidFill>
                <a:latin typeface="DM Sans"/>
                <a:ea typeface="DM Sans"/>
                <a:cs typeface="DM Sans"/>
                <a:sym typeface="DM Sans"/>
              </a:rPr>
              <a:t>a </a:t>
            </a:r>
            <a:r>
              <a:rPr lang="en-US" sz="2121" spc="-74">
                <a:solidFill>
                  <a:srgbClr val="FFFFFF"/>
                </a:solidFill>
                <a:latin typeface="DM Sans"/>
                <a:ea typeface="DM Sans"/>
                <a:cs typeface="DM Sans"/>
                <a:sym typeface="DM Sans"/>
              </a:rPr>
              <a:t>ci</a:t>
            </a:r>
            <a:r>
              <a:rPr lang="en-US" sz="2121" spc="-74" strike="noStrike" u="none">
                <a:solidFill>
                  <a:srgbClr val="FFFFFF"/>
                </a:solidFill>
                <a:latin typeface="DM Sans"/>
                <a:ea typeface="DM Sans"/>
                <a:cs typeface="DM Sans"/>
                <a:sym typeface="DM Sans"/>
              </a:rPr>
              <a:t>ert</a:t>
            </a:r>
            <a:r>
              <a:rPr lang="en-US" sz="2121" spc="-74">
                <a:solidFill>
                  <a:srgbClr val="FFFFFF"/>
                </a:solidFill>
                <a:latin typeface="DM Sans"/>
                <a:ea typeface="DM Sans"/>
                <a:cs typeface="DM Sans"/>
                <a:sym typeface="DM Sans"/>
              </a:rPr>
              <a:t>os p</a:t>
            </a:r>
            <a:r>
              <a:rPr lang="en-US" sz="2121" spc="-74" strike="noStrike" u="none">
                <a:solidFill>
                  <a:srgbClr val="FFFFFF"/>
                </a:solidFill>
                <a:latin typeface="DM Sans"/>
                <a:ea typeface="DM Sans"/>
                <a:cs typeface="DM Sans"/>
                <a:sym typeface="DM Sans"/>
              </a:rPr>
              <a:t>el</a:t>
            </a:r>
            <a:r>
              <a:rPr lang="en-US" sz="2121" spc="-74">
                <a:solidFill>
                  <a:srgbClr val="FFFFFF"/>
                </a:solidFill>
                <a:latin typeface="DM Sans"/>
                <a:ea typeface="DM Sans"/>
                <a:cs typeface="DM Sans"/>
                <a:sym typeface="DM Sans"/>
              </a:rPr>
              <a:t>i</a:t>
            </a:r>
            <a:r>
              <a:rPr lang="en-US" sz="2121" spc="-74" strike="noStrike" u="none">
                <a:solidFill>
                  <a:srgbClr val="FFFFFF"/>
                </a:solidFill>
                <a:latin typeface="DM Sans"/>
                <a:ea typeface="DM Sans"/>
                <a:cs typeface="DM Sans"/>
                <a:sym typeface="DM Sans"/>
              </a:rPr>
              <a:t>gro</a:t>
            </a:r>
            <a:r>
              <a:rPr lang="en-US" sz="2121" spc="-74">
                <a:solidFill>
                  <a:srgbClr val="FFFFFF"/>
                </a:solidFill>
                <a:latin typeface="DM Sans"/>
                <a:ea typeface="DM Sans"/>
                <a:cs typeface="DM Sans"/>
                <a:sym typeface="DM Sans"/>
              </a:rPr>
              <a:t>s</a:t>
            </a:r>
            <a:r>
              <a:rPr lang="en-US" sz="2121" spc="-74" strike="noStrike" u="none">
                <a:solidFill>
                  <a:srgbClr val="FFFFFF"/>
                </a:solidFill>
                <a:latin typeface="DM Sans"/>
                <a:ea typeface="DM Sans"/>
                <a:cs typeface="DM Sans"/>
                <a:sym typeface="DM Sans"/>
              </a:rPr>
              <a:t>.</a:t>
            </a:r>
            <a:r>
              <a:rPr lang="en-US" sz="2121" spc="-74">
                <a:solidFill>
                  <a:srgbClr val="FFFFFF"/>
                </a:solidFill>
                <a:latin typeface="DM Sans"/>
                <a:ea typeface="DM Sans"/>
                <a:cs typeface="DM Sans"/>
                <a:sym typeface="DM Sans"/>
              </a:rPr>
              <a:t> </a:t>
            </a:r>
            <a:r>
              <a:rPr lang="en-US" sz="2121" spc="-74" strike="noStrike" u="none">
                <a:solidFill>
                  <a:srgbClr val="FFFFFF"/>
                </a:solidFill>
                <a:latin typeface="DM Sans"/>
                <a:ea typeface="DM Sans"/>
                <a:cs typeface="DM Sans"/>
                <a:sym typeface="DM Sans"/>
              </a:rPr>
              <a:t>Es</a:t>
            </a:r>
            <a:r>
              <a:rPr lang="en-US" sz="2121" spc="-74">
                <a:solidFill>
                  <a:srgbClr val="FFFFFF"/>
                </a:solidFill>
                <a:latin typeface="DM Sans"/>
                <a:ea typeface="DM Sans"/>
                <a:cs typeface="DM Sans"/>
                <a:sym typeface="DM Sans"/>
              </a:rPr>
              <a:t> </a:t>
            </a:r>
            <a:r>
              <a:rPr lang="en-US" sz="2121" spc="-74" strike="noStrike" u="none">
                <a:solidFill>
                  <a:srgbClr val="FFFFFF"/>
                </a:solidFill>
                <a:latin typeface="DM Sans"/>
                <a:ea typeface="DM Sans"/>
                <a:cs typeface="DM Sans"/>
                <a:sym typeface="DM Sans"/>
              </a:rPr>
              <a:t>fundam</a:t>
            </a:r>
            <a:r>
              <a:rPr lang="en-US" sz="2121" spc="-74">
                <a:solidFill>
                  <a:srgbClr val="FFFFFF"/>
                </a:solidFill>
                <a:latin typeface="DM Sans"/>
                <a:ea typeface="DM Sans"/>
                <a:cs typeface="DM Sans"/>
                <a:sym typeface="DM Sans"/>
              </a:rPr>
              <a:t>en</a:t>
            </a:r>
            <a:r>
              <a:rPr lang="en-US" sz="2121" spc="-74" strike="noStrike" u="none">
                <a:solidFill>
                  <a:srgbClr val="FFFFFF"/>
                </a:solidFill>
                <a:latin typeface="DM Sans"/>
                <a:ea typeface="DM Sans"/>
                <a:cs typeface="DM Sans"/>
                <a:sym typeface="DM Sans"/>
              </a:rPr>
              <a:t>t</a:t>
            </a:r>
            <a:r>
              <a:rPr lang="en-US" sz="2121" spc="-74">
                <a:solidFill>
                  <a:srgbClr val="FFFFFF"/>
                </a:solidFill>
                <a:latin typeface="DM Sans"/>
                <a:ea typeface="DM Sans"/>
                <a:cs typeface="DM Sans"/>
                <a:sym typeface="DM Sans"/>
              </a:rPr>
              <a:t>a</a:t>
            </a:r>
            <a:r>
              <a:rPr lang="en-US" sz="2121" spc="-74" strike="noStrike" u="none">
                <a:solidFill>
                  <a:srgbClr val="FFFFFF"/>
                </a:solidFill>
                <a:latin typeface="DM Sans"/>
                <a:ea typeface="DM Sans"/>
                <a:cs typeface="DM Sans"/>
                <a:sym typeface="DM Sans"/>
              </a:rPr>
              <a:t>l</a:t>
            </a:r>
            <a:r>
              <a:rPr lang="en-US" sz="2121" spc="-74">
                <a:solidFill>
                  <a:srgbClr val="FFFFFF"/>
                </a:solidFill>
                <a:latin typeface="DM Sans"/>
                <a:ea typeface="DM Sans"/>
                <a:cs typeface="DM Sans"/>
                <a:sym typeface="DM Sans"/>
              </a:rPr>
              <a:t> </a:t>
            </a:r>
            <a:r>
              <a:rPr lang="en-US" sz="2121" spc="-74" strike="noStrike" u="none">
                <a:solidFill>
                  <a:srgbClr val="FFFFFF"/>
                </a:solidFill>
                <a:latin typeface="DM Sans"/>
                <a:ea typeface="DM Sans"/>
                <a:cs typeface="DM Sans"/>
                <a:sym typeface="DM Sans"/>
              </a:rPr>
              <a:t>t</a:t>
            </a:r>
            <a:r>
              <a:rPr lang="en-US" sz="2121" spc="-74">
                <a:solidFill>
                  <a:srgbClr val="FFFFFF"/>
                </a:solidFill>
                <a:latin typeface="DM Sans"/>
                <a:ea typeface="DM Sans"/>
                <a:cs typeface="DM Sans"/>
                <a:sym typeface="DM Sans"/>
              </a:rPr>
              <a:t>ene</a:t>
            </a:r>
            <a:r>
              <a:rPr lang="en-US" sz="2121" spc="-74" strike="noStrike" u="none">
                <a:solidFill>
                  <a:srgbClr val="FFFFFF"/>
                </a:solidFill>
                <a:latin typeface="DM Sans"/>
                <a:ea typeface="DM Sans"/>
                <a:cs typeface="DM Sans"/>
                <a:sym typeface="DM Sans"/>
              </a:rPr>
              <a:t>r</a:t>
            </a:r>
            <a:r>
              <a:rPr lang="en-US" sz="2121" spc="-74">
                <a:solidFill>
                  <a:srgbClr val="FFFFFF"/>
                </a:solidFill>
                <a:latin typeface="DM Sans"/>
                <a:ea typeface="DM Sans"/>
                <a:cs typeface="DM Sans"/>
                <a:sym typeface="DM Sans"/>
              </a:rPr>
              <a:t> c</a:t>
            </a:r>
            <a:r>
              <a:rPr lang="en-US" sz="2121" spc="-74" strike="noStrike" u="none">
                <a:solidFill>
                  <a:srgbClr val="FFFFFF"/>
                </a:solidFill>
                <a:latin typeface="DM Sans"/>
                <a:ea typeface="DM Sans"/>
                <a:cs typeface="DM Sans"/>
                <a:sym typeface="DM Sans"/>
              </a:rPr>
              <a:t>lar</a:t>
            </a:r>
            <a:r>
              <a:rPr lang="en-US" sz="2121" spc="-74">
                <a:solidFill>
                  <a:srgbClr val="FFFFFF"/>
                </a:solidFill>
                <a:latin typeface="DM Sans"/>
                <a:ea typeface="DM Sans"/>
                <a:cs typeface="DM Sans"/>
                <a:sym typeface="DM Sans"/>
              </a:rPr>
              <a:t>o tan</a:t>
            </a:r>
            <a:r>
              <a:rPr lang="en-US" sz="2121" spc="-74" strike="noStrike" u="none">
                <a:solidFill>
                  <a:srgbClr val="FFFFFF"/>
                </a:solidFill>
                <a:latin typeface="DM Sans"/>
                <a:ea typeface="DM Sans"/>
                <a:cs typeface="DM Sans"/>
                <a:sym typeface="DM Sans"/>
              </a:rPr>
              <a:t>to la</a:t>
            </a:r>
            <a:r>
              <a:rPr lang="en-US" sz="2121" spc="-74">
                <a:solidFill>
                  <a:srgbClr val="FFFFFF"/>
                </a:solidFill>
                <a:latin typeface="DM Sans"/>
                <a:ea typeface="DM Sans"/>
                <a:cs typeface="DM Sans"/>
                <a:sym typeface="DM Sans"/>
              </a:rPr>
              <a:t>s</a:t>
            </a:r>
            <a:r>
              <a:rPr lang="en-US" sz="2121" spc="-74" strike="noStrike" u="none">
                <a:solidFill>
                  <a:srgbClr val="FFFFFF"/>
                </a:solidFill>
                <a:latin typeface="DM Sans"/>
                <a:ea typeface="DM Sans"/>
                <a:cs typeface="DM Sans"/>
                <a:sym typeface="DM Sans"/>
              </a:rPr>
              <a:t> opo</a:t>
            </a:r>
            <a:r>
              <a:rPr lang="en-US" sz="2121" spc="-74">
                <a:solidFill>
                  <a:srgbClr val="FFFFFF"/>
                </a:solidFill>
                <a:latin typeface="DM Sans"/>
                <a:ea typeface="DM Sans"/>
                <a:cs typeface="DM Sans"/>
                <a:sym typeface="DM Sans"/>
              </a:rPr>
              <a:t>r</a:t>
            </a:r>
            <a:r>
              <a:rPr lang="en-US" sz="2121" spc="-74" strike="noStrike" u="none">
                <a:solidFill>
                  <a:srgbClr val="FFFFFF"/>
                </a:solidFill>
                <a:latin typeface="DM Sans"/>
                <a:ea typeface="DM Sans"/>
                <a:cs typeface="DM Sans"/>
                <a:sym typeface="DM Sans"/>
              </a:rPr>
              <a:t>tu</a:t>
            </a:r>
            <a:r>
              <a:rPr lang="en-US" sz="2121" spc="-74">
                <a:solidFill>
                  <a:srgbClr val="FFFFFF"/>
                </a:solidFill>
                <a:latin typeface="DM Sans"/>
                <a:ea typeface="DM Sans"/>
                <a:cs typeface="DM Sans"/>
                <a:sym typeface="DM Sans"/>
              </a:rPr>
              <a:t>ni</a:t>
            </a:r>
            <a:r>
              <a:rPr lang="en-US" sz="2121" spc="-74" strike="noStrike" u="none">
                <a:solidFill>
                  <a:srgbClr val="FFFFFF"/>
                </a:solidFill>
                <a:latin typeface="DM Sans"/>
                <a:ea typeface="DM Sans"/>
                <a:cs typeface="DM Sans"/>
                <a:sym typeface="DM Sans"/>
              </a:rPr>
              <a:t>d</a:t>
            </a:r>
            <a:r>
              <a:rPr lang="en-US" sz="2121" spc="-74">
                <a:solidFill>
                  <a:srgbClr val="FFFFFF"/>
                </a:solidFill>
                <a:latin typeface="DM Sans"/>
                <a:ea typeface="DM Sans"/>
                <a:cs typeface="DM Sans"/>
                <a:sym typeface="DM Sans"/>
              </a:rPr>
              <a:t>a</a:t>
            </a:r>
            <a:r>
              <a:rPr lang="en-US" sz="2121" spc="-74" strike="noStrike" u="none">
                <a:solidFill>
                  <a:srgbClr val="FFFFFF"/>
                </a:solidFill>
                <a:latin typeface="DM Sans"/>
                <a:ea typeface="DM Sans"/>
                <a:cs typeface="DM Sans"/>
                <a:sym typeface="DM Sans"/>
              </a:rPr>
              <a:t>d</a:t>
            </a:r>
            <a:r>
              <a:rPr lang="en-US" sz="2121" spc="-74">
                <a:solidFill>
                  <a:srgbClr val="FFFFFF"/>
                </a:solidFill>
                <a:latin typeface="DM Sans"/>
                <a:ea typeface="DM Sans"/>
                <a:cs typeface="DM Sans"/>
                <a:sym typeface="DM Sans"/>
              </a:rPr>
              <a:t>e</a:t>
            </a:r>
            <a:r>
              <a:rPr lang="en-US" sz="2121" spc="-74" strike="noStrike" u="none">
                <a:solidFill>
                  <a:srgbClr val="FFFFFF"/>
                </a:solidFill>
                <a:latin typeface="DM Sans"/>
                <a:ea typeface="DM Sans"/>
                <a:cs typeface="DM Sans"/>
                <a:sym typeface="DM Sans"/>
              </a:rPr>
              <a:t>s</a:t>
            </a:r>
            <a:r>
              <a:rPr lang="en-US" sz="2121" spc="-74">
                <a:solidFill>
                  <a:srgbClr val="FFFFFF"/>
                </a:solidFill>
                <a:latin typeface="DM Sans"/>
                <a:ea typeface="DM Sans"/>
                <a:cs typeface="DM Sans"/>
                <a:sym typeface="DM Sans"/>
              </a:rPr>
              <a:t> com</a:t>
            </a:r>
            <a:r>
              <a:rPr lang="en-US" sz="2121" spc="-74" strike="noStrike" u="none">
                <a:solidFill>
                  <a:srgbClr val="FFFFFF"/>
                </a:solidFill>
                <a:latin typeface="DM Sans"/>
                <a:ea typeface="DM Sans"/>
                <a:cs typeface="DM Sans"/>
                <a:sym typeface="DM Sans"/>
              </a:rPr>
              <a:t>o</a:t>
            </a:r>
            <a:r>
              <a:rPr lang="en-US" sz="2121" spc="-74">
                <a:solidFill>
                  <a:srgbClr val="FFFFFF"/>
                </a:solidFill>
                <a:latin typeface="DM Sans"/>
                <a:ea typeface="DM Sans"/>
                <a:cs typeface="DM Sans"/>
                <a:sym typeface="DM Sans"/>
              </a:rPr>
              <a:t> </a:t>
            </a:r>
            <a:r>
              <a:rPr lang="en-US" sz="2121" spc="-74" strike="noStrike" u="none">
                <a:solidFill>
                  <a:srgbClr val="FFFFFF"/>
                </a:solidFill>
                <a:latin typeface="DM Sans"/>
                <a:ea typeface="DM Sans"/>
                <a:cs typeface="DM Sans"/>
                <a:sym typeface="DM Sans"/>
              </a:rPr>
              <a:t>l</a:t>
            </a:r>
            <a:r>
              <a:rPr lang="en-US" sz="2121" spc="-74">
                <a:solidFill>
                  <a:srgbClr val="FFFFFF"/>
                </a:solidFill>
                <a:latin typeface="DM Sans"/>
                <a:ea typeface="DM Sans"/>
                <a:cs typeface="DM Sans"/>
                <a:sym typeface="DM Sans"/>
              </a:rPr>
              <a:t>os ri</a:t>
            </a:r>
            <a:r>
              <a:rPr lang="en-US" sz="2121" spc="-74" strike="noStrike" u="none">
                <a:solidFill>
                  <a:srgbClr val="FFFFFF"/>
                </a:solidFill>
                <a:latin typeface="DM Sans"/>
                <a:ea typeface="DM Sans"/>
                <a:cs typeface="DM Sans"/>
                <a:sym typeface="DM Sans"/>
              </a:rPr>
              <a:t>esg</a:t>
            </a:r>
            <a:r>
              <a:rPr lang="en-US" sz="2121" spc="-74">
                <a:solidFill>
                  <a:srgbClr val="FFFFFF"/>
                </a:solidFill>
                <a:latin typeface="DM Sans"/>
                <a:ea typeface="DM Sans"/>
                <a:cs typeface="DM Sans"/>
                <a:sym typeface="DM Sans"/>
              </a:rPr>
              <a:t>o</a:t>
            </a:r>
            <a:r>
              <a:rPr lang="en-US" sz="2121" spc="-74" strike="noStrike" u="none">
                <a:solidFill>
                  <a:srgbClr val="FFFFFF"/>
                </a:solidFill>
                <a:latin typeface="DM Sans"/>
                <a:ea typeface="DM Sans"/>
                <a:cs typeface="DM Sans"/>
                <a:sym typeface="DM Sans"/>
              </a:rPr>
              <a:t>s </a:t>
            </a:r>
            <a:r>
              <a:rPr lang="en-US" sz="2121" spc="-74">
                <a:solidFill>
                  <a:srgbClr val="FFFFFF"/>
                </a:solidFill>
                <a:latin typeface="DM Sans"/>
                <a:ea typeface="DM Sans"/>
                <a:cs typeface="DM Sans"/>
                <a:sym typeface="DM Sans"/>
              </a:rPr>
              <a:t>as</a:t>
            </a:r>
            <a:r>
              <a:rPr lang="en-US" sz="2121" spc="-74" strike="noStrike" u="none">
                <a:solidFill>
                  <a:srgbClr val="FFFFFF"/>
                </a:solidFill>
                <a:latin typeface="DM Sans"/>
                <a:ea typeface="DM Sans"/>
                <a:cs typeface="DM Sans"/>
                <a:sym typeface="DM Sans"/>
              </a:rPr>
              <a:t>o</a:t>
            </a:r>
            <a:r>
              <a:rPr lang="en-US" sz="2121" spc="-74">
                <a:solidFill>
                  <a:srgbClr val="FFFFFF"/>
                </a:solidFill>
                <a:latin typeface="DM Sans"/>
                <a:ea typeface="DM Sans"/>
                <a:cs typeface="DM Sans"/>
                <a:sym typeface="DM Sans"/>
              </a:rPr>
              <a:t>ciado</a:t>
            </a:r>
            <a:r>
              <a:rPr lang="en-US" sz="2121" spc="-74" strike="noStrike" u="none">
                <a:solidFill>
                  <a:srgbClr val="FFFFFF"/>
                </a:solidFill>
                <a:latin typeface="DM Sans"/>
                <a:ea typeface="DM Sans"/>
                <a:cs typeface="DM Sans"/>
                <a:sym typeface="DM Sans"/>
              </a:rPr>
              <a:t>s</a:t>
            </a:r>
            <a:r>
              <a:rPr lang="en-US" sz="2121" spc="-74">
                <a:solidFill>
                  <a:srgbClr val="FFFFFF"/>
                </a:solidFill>
                <a:latin typeface="DM Sans"/>
                <a:ea typeface="DM Sans"/>
                <a:cs typeface="DM Sans"/>
                <a:sym typeface="DM Sans"/>
              </a:rPr>
              <a:t> a este </a:t>
            </a:r>
            <a:r>
              <a:rPr lang="en-US" sz="2121" spc="-74" strike="noStrike" u="none">
                <a:solidFill>
                  <a:srgbClr val="FFFFFF"/>
                </a:solidFill>
                <a:latin typeface="DM Sans"/>
                <a:ea typeface="DM Sans"/>
                <a:cs typeface="DM Sans"/>
                <a:sym typeface="DM Sans"/>
              </a:rPr>
              <a:t>ti</a:t>
            </a:r>
            <a:r>
              <a:rPr lang="en-US" sz="2121" spc="-74">
                <a:solidFill>
                  <a:srgbClr val="FFFFFF"/>
                </a:solidFill>
                <a:latin typeface="DM Sans"/>
                <a:ea typeface="DM Sans"/>
                <a:cs typeface="DM Sans"/>
                <a:sym typeface="DM Sans"/>
              </a:rPr>
              <a:t>p</a:t>
            </a:r>
            <a:r>
              <a:rPr lang="en-US" sz="2121" spc="-74" strike="noStrike" u="none">
                <a:solidFill>
                  <a:srgbClr val="FFFFFF"/>
                </a:solidFill>
                <a:latin typeface="DM Sans"/>
                <a:ea typeface="DM Sans"/>
                <a:cs typeface="DM Sans"/>
                <a:sym typeface="DM Sans"/>
              </a:rPr>
              <a:t>o </a:t>
            </a:r>
            <a:r>
              <a:rPr lang="en-US" sz="2121" spc="-74">
                <a:solidFill>
                  <a:srgbClr val="FFFFFF"/>
                </a:solidFill>
                <a:latin typeface="DM Sans"/>
                <a:ea typeface="DM Sans"/>
                <a:cs typeface="DM Sans"/>
                <a:sym typeface="DM Sans"/>
              </a:rPr>
              <a:t>de i</a:t>
            </a:r>
            <a:r>
              <a:rPr lang="en-US" sz="2121" spc="-74" strike="noStrike" u="none">
                <a:solidFill>
                  <a:srgbClr val="FFFFFF"/>
                </a:solidFill>
                <a:latin typeface="DM Sans"/>
                <a:ea typeface="DM Sans"/>
                <a:cs typeface="DM Sans"/>
                <a:sym typeface="DM Sans"/>
              </a:rPr>
              <a:t>nve</a:t>
            </a:r>
            <a:r>
              <a:rPr lang="en-US" sz="2121" spc="-74">
                <a:solidFill>
                  <a:srgbClr val="FFFFFF"/>
                </a:solidFill>
                <a:latin typeface="DM Sans"/>
                <a:ea typeface="DM Sans"/>
                <a:cs typeface="DM Sans"/>
                <a:sym typeface="DM Sans"/>
              </a:rPr>
              <a:t>r</a:t>
            </a:r>
            <a:r>
              <a:rPr lang="en-US" sz="2121" spc="-74" strike="noStrike" u="none">
                <a:solidFill>
                  <a:srgbClr val="FFFFFF"/>
                </a:solidFill>
                <a:latin typeface="DM Sans"/>
                <a:ea typeface="DM Sans"/>
                <a:cs typeface="DM Sans"/>
                <a:sym typeface="DM Sans"/>
              </a:rPr>
              <a:t>sión</a:t>
            </a:r>
            <a:r>
              <a:rPr lang="en-US" sz="2121" spc="-74">
                <a:solidFill>
                  <a:srgbClr val="FFFFFF"/>
                </a:solidFill>
                <a:latin typeface="DM Sans"/>
                <a:ea typeface="DM Sans"/>
                <a:cs typeface="DM Sans"/>
                <a:sym typeface="DM Sans"/>
              </a:rPr>
              <a:t>.</a:t>
            </a:r>
          </a:p>
          <a:p>
            <a:pPr algn="just">
              <a:lnSpc>
                <a:spcPts val="2185"/>
              </a:lnSpc>
              <a:spcBef>
                <a:spcPct val="0"/>
              </a:spcBef>
            </a:pPr>
          </a:p>
          <a:p>
            <a:pPr algn="just">
              <a:lnSpc>
                <a:spcPts val="2185"/>
              </a:lnSpc>
              <a:spcBef>
                <a:spcPct val="0"/>
              </a:spcBef>
            </a:pPr>
            <a:r>
              <a:rPr lang="en-US" sz="2121" spc="-74" strike="noStrike" u="none">
                <a:solidFill>
                  <a:srgbClr val="FFFFFF"/>
                </a:solidFill>
                <a:latin typeface="DM Sans"/>
                <a:ea typeface="DM Sans"/>
                <a:cs typeface="DM Sans"/>
                <a:sym typeface="DM Sans"/>
              </a:rPr>
              <a:t>D</a:t>
            </a:r>
            <a:r>
              <a:rPr lang="en-US" b="true" sz="2121" spc="-74" strike="noStrike" u="none">
                <a:solidFill>
                  <a:srgbClr val="FFFFFF"/>
                </a:solidFill>
                <a:latin typeface="DM Sans Bold"/>
                <a:ea typeface="DM Sans Bold"/>
                <a:cs typeface="DM Sans Bold"/>
                <a:sym typeface="DM Sans Bold"/>
              </a:rPr>
              <a:t>iversificación de portafolios</a:t>
            </a:r>
          </a:p>
          <a:p>
            <a:pPr algn="just">
              <a:lnSpc>
                <a:spcPts val="2185"/>
              </a:lnSpc>
              <a:spcBef>
                <a:spcPct val="0"/>
              </a:spcBef>
            </a:pPr>
          </a:p>
          <a:p>
            <a:pPr algn="just">
              <a:lnSpc>
                <a:spcPts val="2185"/>
              </a:lnSpc>
              <a:spcBef>
                <a:spcPct val="0"/>
              </a:spcBef>
            </a:pPr>
            <a:r>
              <a:rPr lang="en-US" sz="2121" spc="-74" strike="noStrike" u="none">
                <a:solidFill>
                  <a:srgbClr val="FFFFFF"/>
                </a:solidFill>
                <a:latin typeface="DM Sans"/>
                <a:ea typeface="DM Sans"/>
                <a:cs typeface="DM Sans"/>
                <a:sym typeface="DM Sans"/>
              </a:rPr>
              <a:t>Integrar activos digitales dentro de un portafolio puede ofrecer una variedad de beneficios. La diversificación puede mitigar los riesgos asociados a otros activos tradicionales. Algunos puntos destacados son:</a:t>
            </a:r>
          </a:p>
          <a:p>
            <a:pPr algn="just" marL="458070" indent="-229035" lvl="1">
              <a:lnSpc>
                <a:spcPts val="2185"/>
              </a:lnSpc>
              <a:spcBef>
                <a:spcPct val="0"/>
              </a:spcBef>
              <a:buFont typeface="Arial"/>
              <a:buChar char="•"/>
            </a:pPr>
            <a:r>
              <a:rPr lang="en-US" sz="2121" spc="-74" strike="noStrike" u="none">
                <a:solidFill>
                  <a:srgbClr val="FFFFFF"/>
                </a:solidFill>
                <a:latin typeface="DM Sans"/>
                <a:ea typeface="DM Sans"/>
                <a:cs typeface="DM Sans"/>
                <a:sym typeface="DM Sans"/>
              </a:rPr>
              <a:t>Acceso a un mercado global.</a:t>
            </a:r>
          </a:p>
          <a:p>
            <a:pPr algn="just" marL="458070" indent="-229035" lvl="1">
              <a:lnSpc>
                <a:spcPts val="2185"/>
              </a:lnSpc>
              <a:spcBef>
                <a:spcPct val="0"/>
              </a:spcBef>
              <a:buFont typeface="Arial"/>
              <a:buChar char="•"/>
            </a:pPr>
            <a:r>
              <a:rPr lang="en-US" sz="2121" spc="-74" strike="noStrike" u="none">
                <a:solidFill>
                  <a:srgbClr val="FFFFFF"/>
                </a:solidFill>
                <a:latin typeface="DM Sans"/>
                <a:ea typeface="DM Sans"/>
                <a:cs typeface="DM Sans"/>
                <a:sym typeface="DM Sans"/>
              </a:rPr>
              <a:t>Variación en la naturaleza de los activos, que incluye criptomonedas, NFTs y tokens.</a:t>
            </a:r>
          </a:p>
          <a:p>
            <a:pPr algn="just">
              <a:lnSpc>
                <a:spcPts val="2185"/>
              </a:lnSpc>
              <a:spcBef>
                <a:spcPct val="0"/>
              </a:spcBef>
            </a:pPr>
            <a:r>
              <a:rPr lang="en-US" sz="2121" spc="-74" strike="noStrike" u="none">
                <a:solidFill>
                  <a:srgbClr val="FFFFFF"/>
                </a:solidFill>
                <a:latin typeface="DM Sans"/>
                <a:ea typeface="DM Sans"/>
                <a:cs typeface="DM Sans"/>
                <a:sym typeface="DM Sans"/>
              </a:rPr>
              <a:t>Potencial de crecimiento</a:t>
            </a:r>
          </a:p>
          <a:p>
            <a:pPr algn="just">
              <a:lnSpc>
                <a:spcPts val="2185"/>
              </a:lnSpc>
              <a:spcBef>
                <a:spcPct val="0"/>
              </a:spcBef>
            </a:pPr>
            <a:r>
              <a:rPr lang="en-US" sz="2121" spc="-74" strike="noStrike" u="none">
                <a:solidFill>
                  <a:srgbClr val="FFFFFF"/>
                </a:solidFill>
                <a:latin typeface="DM Sans"/>
                <a:ea typeface="DM Sans"/>
                <a:cs typeface="DM Sans"/>
                <a:sym typeface="DM Sans"/>
              </a:rPr>
              <a:t>El potencial de revalorización de activos digitales es considerable. A medida que más personas y empresas adoptan estas tecnologías, la demanda podría aumentar. Aspectos a considerar son:</a:t>
            </a:r>
          </a:p>
          <a:p>
            <a:pPr algn="just" marL="458070" indent="-229035" lvl="1">
              <a:lnSpc>
                <a:spcPts val="2185"/>
              </a:lnSpc>
              <a:spcBef>
                <a:spcPct val="0"/>
              </a:spcBef>
              <a:buFont typeface="Arial"/>
              <a:buChar char="•"/>
            </a:pPr>
            <a:r>
              <a:rPr lang="en-US" sz="2121" spc="-74" strike="noStrike" u="none">
                <a:solidFill>
                  <a:srgbClr val="FFFFFF"/>
                </a:solidFill>
                <a:latin typeface="DM Sans"/>
                <a:ea typeface="DM Sans"/>
                <a:cs typeface="DM Sans"/>
                <a:sym typeface="DM Sans"/>
              </a:rPr>
              <a:t>La creciente aceptación de criptomonedas, especialmente Bitcoin y Ethereum.</a:t>
            </a:r>
          </a:p>
          <a:p>
            <a:pPr algn="just" marL="458070" indent="-229035" lvl="1">
              <a:lnSpc>
                <a:spcPts val="2185"/>
              </a:lnSpc>
              <a:spcBef>
                <a:spcPct val="0"/>
              </a:spcBef>
              <a:buFont typeface="Arial"/>
              <a:buChar char="•"/>
            </a:pPr>
            <a:r>
              <a:rPr lang="en-US" sz="2121" spc="-74" strike="noStrike" u="none">
                <a:solidFill>
                  <a:srgbClr val="FFFFFF"/>
                </a:solidFill>
                <a:latin typeface="DM Sans"/>
                <a:ea typeface="DM Sans"/>
                <a:cs typeface="DM Sans"/>
                <a:sym typeface="DM Sans"/>
              </a:rPr>
              <a:t>El desarrollo continuo de nuevas tecnologías y plataformas relacionadas con blockchain.</a:t>
            </a:r>
          </a:p>
          <a:p>
            <a:pPr algn="just" marL="0" indent="0" lvl="0">
              <a:lnSpc>
                <a:spcPts val="2185"/>
              </a:lnSpc>
              <a:spcBef>
                <a:spcPct val="0"/>
              </a:spcBef>
            </a:pPr>
          </a:p>
          <a:p>
            <a:pPr algn="just" marL="0" indent="0" lvl="0">
              <a:lnSpc>
                <a:spcPts val="2185"/>
              </a:lnSpc>
              <a:spcBef>
                <a:spcPct val="0"/>
              </a:spcBef>
            </a:pPr>
          </a:p>
        </p:txBody>
      </p:sp>
      <p:sp>
        <p:nvSpPr>
          <p:cNvPr name="TextBox 12" id="12"/>
          <p:cNvSpPr txBox="true"/>
          <p:nvPr/>
        </p:nvSpPr>
        <p:spPr>
          <a:xfrm rot="0">
            <a:off x="597593" y="5804169"/>
            <a:ext cx="7528351" cy="4311963"/>
          </a:xfrm>
          <a:prstGeom prst="rect">
            <a:avLst/>
          </a:prstGeom>
        </p:spPr>
        <p:txBody>
          <a:bodyPr anchor="t" rtlCol="false" tIns="0" lIns="0" bIns="0" rIns="0">
            <a:spAutoFit/>
          </a:bodyPr>
          <a:lstStyle/>
          <a:p>
            <a:pPr algn="just" marL="0" indent="0" lvl="0">
              <a:lnSpc>
                <a:spcPts val="2181"/>
              </a:lnSpc>
              <a:spcBef>
                <a:spcPct val="0"/>
              </a:spcBef>
            </a:pPr>
            <a:r>
              <a:rPr lang="en-US" sz="2118" spc="-74">
                <a:solidFill>
                  <a:srgbClr val="FFFFFF"/>
                </a:solidFill>
                <a:latin typeface="DM Sans"/>
                <a:ea typeface="DM Sans"/>
                <a:cs typeface="DM Sans"/>
                <a:sym typeface="DM Sans"/>
              </a:rPr>
              <a:t>La blo</a:t>
            </a:r>
            <a:r>
              <a:rPr lang="en-US" sz="2118" spc="-74" strike="noStrike" u="none">
                <a:solidFill>
                  <a:srgbClr val="FFFFFF"/>
                </a:solidFill>
                <a:latin typeface="DM Sans"/>
                <a:ea typeface="DM Sans"/>
                <a:cs typeface="DM Sans"/>
                <a:sym typeface="DM Sans"/>
              </a:rPr>
              <a:t>ckchain, o cadena de bloques, representa una innovación fundamental que transforma la manera en que se gestionan y almacenan los activos digitales. Su capacidad para ofrecer transparencia y seguridad ha hecho de esta tecnología un pilar esencial en el ecosistema digital.</a:t>
            </a:r>
          </a:p>
          <a:p>
            <a:pPr algn="just" marL="0" indent="0" lvl="0">
              <a:lnSpc>
                <a:spcPts val="2181"/>
              </a:lnSpc>
              <a:spcBef>
                <a:spcPct val="0"/>
              </a:spcBef>
            </a:pPr>
          </a:p>
          <a:p>
            <a:pPr algn="just" marL="0" indent="0" lvl="0">
              <a:lnSpc>
                <a:spcPts val="2181"/>
              </a:lnSpc>
              <a:spcBef>
                <a:spcPct val="0"/>
              </a:spcBef>
            </a:pPr>
            <a:r>
              <a:rPr lang="en-US" b="true" sz="2118" spc="-74" strike="noStrike" u="none">
                <a:solidFill>
                  <a:srgbClr val="FFFFFF"/>
                </a:solidFill>
                <a:latin typeface="DM Sans Bold"/>
                <a:ea typeface="DM Sans Bold"/>
                <a:cs typeface="DM Sans Bold"/>
                <a:sym typeface="DM Sans Bold"/>
              </a:rPr>
              <a:t>Contratos inteligentes</a:t>
            </a:r>
          </a:p>
          <a:p>
            <a:pPr algn="just" marL="0" indent="0" lvl="0">
              <a:lnSpc>
                <a:spcPts val="2181"/>
              </a:lnSpc>
              <a:spcBef>
                <a:spcPct val="0"/>
              </a:spcBef>
            </a:pPr>
          </a:p>
          <a:p>
            <a:pPr algn="just" marL="0" indent="0" lvl="0">
              <a:lnSpc>
                <a:spcPts val="2181"/>
              </a:lnSpc>
              <a:spcBef>
                <a:spcPct val="0"/>
              </a:spcBef>
            </a:pPr>
            <a:r>
              <a:rPr lang="en-US" sz="2118" spc="-74" strike="noStrike" u="none">
                <a:solidFill>
                  <a:srgbClr val="FFFFFF"/>
                </a:solidFill>
                <a:latin typeface="DM Sans"/>
                <a:ea typeface="DM Sans"/>
                <a:cs typeface="DM Sans"/>
                <a:sym typeface="DM Sans"/>
              </a:rPr>
              <a:t>Los contratos inteligentes son acuerdos autoejecutables codificados en la blockchain. La implementación de contratos inteligentes promueve la eficiencia, ya que las transacciones pueden llevarse a cabo de forma rápida y sin conflictos, estableciendo un nuevo estándar en la forma de operar en el ámbito digital.</a:t>
            </a:r>
          </a:p>
          <a:p>
            <a:pPr algn="just" marL="0" indent="0" lvl="0">
              <a:lnSpc>
                <a:spcPts val="2181"/>
              </a:lnSpc>
              <a:spcBef>
                <a:spcPct val="0"/>
              </a:spcBef>
            </a:pPr>
          </a:p>
          <a:p>
            <a:pPr algn="just" marL="0" indent="0" lvl="0">
              <a:lnSpc>
                <a:spcPts val="2181"/>
              </a:lnSpc>
              <a:spcBef>
                <a:spcPct val="0"/>
              </a:spcBef>
            </a:pPr>
          </a:p>
        </p:txBody>
      </p:sp>
      <p:sp>
        <p:nvSpPr>
          <p:cNvPr name="Freeform 13" id="13"/>
          <p:cNvSpPr/>
          <p:nvPr/>
        </p:nvSpPr>
        <p:spPr>
          <a:xfrm flipH="false" flipV="false" rot="0">
            <a:off x="134924" y="-909017"/>
            <a:ext cx="3889863" cy="3889863"/>
          </a:xfrm>
          <a:custGeom>
            <a:avLst/>
            <a:gdLst/>
            <a:ahLst/>
            <a:cxnLst/>
            <a:rect r="r" b="b" t="t" l="l"/>
            <a:pathLst>
              <a:path h="3889863" w="3889863">
                <a:moveTo>
                  <a:pt x="0" y="0"/>
                </a:moveTo>
                <a:lnTo>
                  <a:pt x="3889864" y="0"/>
                </a:lnTo>
                <a:lnTo>
                  <a:pt x="3889864" y="3889863"/>
                </a:lnTo>
                <a:lnTo>
                  <a:pt x="0" y="3889863"/>
                </a:lnTo>
                <a:lnTo>
                  <a:pt x="0" y="0"/>
                </a:lnTo>
                <a:close/>
              </a:path>
            </a:pathLst>
          </a:custGeom>
          <a:blipFill>
            <a:blip r:embed="rId6"/>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3972042" y="4448915"/>
            <a:ext cx="23456168" cy="6141932"/>
            <a:chOff x="0" y="0"/>
            <a:chExt cx="2585247" cy="676940"/>
          </a:xfrm>
        </p:grpSpPr>
        <p:sp>
          <p:nvSpPr>
            <p:cNvPr name="Freeform 3" id="3"/>
            <p:cNvSpPr/>
            <p:nvPr/>
          </p:nvSpPr>
          <p:spPr>
            <a:xfrm flipH="false" flipV="false" rot="0">
              <a:off x="0" y="0"/>
              <a:ext cx="2585247" cy="676940"/>
            </a:xfrm>
            <a:custGeom>
              <a:avLst/>
              <a:gdLst/>
              <a:ahLst/>
              <a:cxnLst/>
              <a:rect r="r" b="b" t="t" l="l"/>
              <a:pathLst>
                <a:path h="676940" w="2585247">
                  <a:moveTo>
                    <a:pt x="33006" y="0"/>
                  </a:moveTo>
                  <a:lnTo>
                    <a:pt x="2552241" y="0"/>
                  </a:lnTo>
                  <a:cubicBezTo>
                    <a:pt x="2570469" y="0"/>
                    <a:pt x="2585247" y="14777"/>
                    <a:pt x="2585247" y="33006"/>
                  </a:cubicBezTo>
                  <a:lnTo>
                    <a:pt x="2585247" y="643934"/>
                  </a:lnTo>
                  <a:cubicBezTo>
                    <a:pt x="2585247" y="662162"/>
                    <a:pt x="2570469" y="676940"/>
                    <a:pt x="2552241" y="676940"/>
                  </a:cubicBezTo>
                  <a:lnTo>
                    <a:pt x="33006" y="676940"/>
                  </a:lnTo>
                  <a:cubicBezTo>
                    <a:pt x="14777" y="676940"/>
                    <a:pt x="0" y="662162"/>
                    <a:pt x="0" y="643934"/>
                  </a:cubicBezTo>
                  <a:lnTo>
                    <a:pt x="0" y="33006"/>
                  </a:lnTo>
                  <a:cubicBezTo>
                    <a:pt x="0" y="14777"/>
                    <a:pt x="14777" y="0"/>
                    <a:pt x="33006" y="0"/>
                  </a:cubicBezTo>
                  <a:close/>
                </a:path>
              </a:pathLst>
            </a:custGeom>
            <a:blipFill>
              <a:blip r:embed="rId2"/>
              <a:stretch>
                <a:fillRect l="0" t="-52874" r="0" b="-52874"/>
              </a:stretch>
            </a:blipFill>
          </p:spPr>
        </p:sp>
      </p:grpSp>
      <p:sp>
        <p:nvSpPr>
          <p:cNvPr name="Freeform 4" id="4"/>
          <p:cNvSpPr/>
          <p:nvPr/>
        </p:nvSpPr>
        <p:spPr>
          <a:xfrm flipH="false" flipV="false" rot="0">
            <a:off x="16796965" y="1047876"/>
            <a:ext cx="462335" cy="462335"/>
          </a:xfrm>
          <a:custGeom>
            <a:avLst/>
            <a:gdLst/>
            <a:ahLst/>
            <a:cxnLst/>
            <a:rect r="r" b="b" t="t" l="l"/>
            <a:pathLst>
              <a:path h="462335" w="462335">
                <a:moveTo>
                  <a:pt x="0" y="0"/>
                </a:moveTo>
                <a:lnTo>
                  <a:pt x="462335" y="0"/>
                </a:lnTo>
                <a:lnTo>
                  <a:pt x="462335" y="462335"/>
                </a:lnTo>
                <a:lnTo>
                  <a:pt x="0" y="4623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3160044" y="5466032"/>
            <a:ext cx="458721" cy="458721"/>
            <a:chOff x="0" y="0"/>
            <a:chExt cx="102300" cy="102300"/>
          </a:xfrm>
        </p:grpSpPr>
        <p:sp>
          <p:nvSpPr>
            <p:cNvPr name="Freeform 6" id="6"/>
            <p:cNvSpPr/>
            <p:nvPr/>
          </p:nvSpPr>
          <p:spPr>
            <a:xfrm flipH="false" flipV="false" rot="0">
              <a:off x="0" y="0"/>
              <a:ext cx="102300" cy="102300"/>
            </a:xfrm>
            <a:custGeom>
              <a:avLst/>
              <a:gdLst/>
              <a:ahLst/>
              <a:cxnLst/>
              <a:rect r="r" b="b" t="t" l="l"/>
              <a:pathLst>
                <a:path h="102300" w="102300">
                  <a:moveTo>
                    <a:pt x="0" y="0"/>
                  </a:moveTo>
                  <a:lnTo>
                    <a:pt x="102300" y="0"/>
                  </a:lnTo>
                  <a:lnTo>
                    <a:pt x="102300" y="102300"/>
                  </a:lnTo>
                  <a:lnTo>
                    <a:pt x="0" y="102300"/>
                  </a:lnTo>
                  <a:close/>
                </a:path>
              </a:pathLst>
            </a:custGeom>
            <a:gradFill rotWithShape="true">
              <a:gsLst>
                <a:gs pos="0">
                  <a:srgbClr val="FFBF00">
                    <a:alpha val="100000"/>
                  </a:srgbClr>
                </a:gs>
                <a:gs pos="50000">
                  <a:srgbClr val="FFBF00">
                    <a:alpha val="51000"/>
                  </a:srgbClr>
                </a:gs>
                <a:gs pos="100000">
                  <a:srgbClr val="FFBF00">
                    <a:alpha val="0"/>
                  </a:srgbClr>
                </a:gs>
              </a:gsLst>
              <a:path path="circle">
                <a:fillToRect l="0" r="100000" t="0" b="100000"/>
              </a:path>
              <a:tileRect r="0" l="-100000" b="0" t="-100000"/>
            </a:gradFill>
          </p:spPr>
        </p:sp>
        <p:sp>
          <p:nvSpPr>
            <p:cNvPr name="TextBox 7" id="7"/>
            <p:cNvSpPr txBox="true"/>
            <p:nvPr/>
          </p:nvSpPr>
          <p:spPr>
            <a:xfrm>
              <a:off x="0" y="-47625"/>
              <a:ext cx="102300" cy="149925"/>
            </a:xfrm>
            <a:prstGeom prst="rect">
              <a:avLst/>
            </a:prstGeom>
          </p:spPr>
          <p:txBody>
            <a:bodyPr anchor="ctr" rtlCol="false" tIns="50800" lIns="50800" bIns="50800" rIns="50800"/>
            <a:lstStyle/>
            <a:p>
              <a:pPr algn="ctr">
                <a:lnSpc>
                  <a:spcPts val="3497"/>
                </a:lnSpc>
              </a:pPr>
            </a:p>
          </p:txBody>
        </p:sp>
      </p:grpSp>
      <p:sp>
        <p:nvSpPr>
          <p:cNvPr name="TextBox 8" id="8"/>
          <p:cNvSpPr txBox="true"/>
          <p:nvPr/>
        </p:nvSpPr>
        <p:spPr>
          <a:xfrm rot="0">
            <a:off x="1028700" y="1732794"/>
            <a:ext cx="13211853" cy="2801037"/>
          </a:xfrm>
          <a:prstGeom prst="rect">
            <a:avLst/>
          </a:prstGeom>
        </p:spPr>
        <p:txBody>
          <a:bodyPr anchor="t" rtlCol="false" tIns="0" lIns="0" bIns="0" rIns="0">
            <a:spAutoFit/>
          </a:bodyPr>
          <a:lstStyle/>
          <a:p>
            <a:pPr algn="l">
              <a:lnSpc>
                <a:spcPts val="7325"/>
              </a:lnSpc>
            </a:pPr>
            <a:r>
              <a:rPr lang="en-US" sz="6720">
                <a:solidFill>
                  <a:srgbClr val="FFFFFF"/>
                </a:solidFill>
                <a:latin typeface="League Spartan"/>
                <a:ea typeface="League Spartan"/>
                <a:cs typeface="League Spartan"/>
                <a:sym typeface="League Spartan"/>
              </a:rPr>
              <a:t>Riesgos asociados a los activos digitales</a:t>
            </a:r>
          </a:p>
          <a:p>
            <a:pPr algn="l">
              <a:lnSpc>
                <a:spcPts val="7325"/>
              </a:lnSpc>
            </a:pPr>
          </a:p>
        </p:txBody>
      </p:sp>
      <p:sp>
        <p:nvSpPr>
          <p:cNvPr name="TextBox 9" id="9"/>
          <p:cNvSpPr txBox="true"/>
          <p:nvPr/>
        </p:nvSpPr>
        <p:spPr>
          <a:xfrm rot="0">
            <a:off x="3160044" y="6408122"/>
            <a:ext cx="5889655" cy="2850178"/>
          </a:xfrm>
          <a:prstGeom prst="rect">
            <a:avLst/>
          </a:prstGeom>
        </p:spPr>
        <p:txBody>
          <a:bodyPr anchor="t" rtlCol="false" tIns="0" lIns="0" bIns="0" rIns="0">
            <a:spAutoFit/>
          </a:bodyPr>
          <a:lstStyle/>
          <a:p>
            <a:pPr algn="just" marL="0" indent="0" lvl="0">
              <a:lnSpc>
                <a:spcPts val="2554"/>
              </a:lnSpc>
              <a:spcBef>
                <a:spcPct val="0"/>
              </a:spcBef>
            </a:pPr>
            <a:r>
              <a:rPr lang="en-US" sz="2480" spc="-86">
                <a:solidFill>
                  <a:srgbClr val="FFFFFF"/>
                </a:solidFill>
                <a:latin typeface="DM Sans"/>
                <a:ea typeface="DM Sans"/>
                <a:cs typeface="DM Sans"/>
                <a:sym typeface="DM Sans"/>
              </a:rPr>
              <a:t>El</a:t>
            </a:r>
            <a:r>
              <a:rPr lang="en-US" sz="2480" spc="-86" strike="noStrike" u="none">
                <a:solidFill>
                  <a:srgbClr val="FFFFFF"/>
                </a:solidFill>
                <a:latin typeface="DM Sans"/>
                <a:ea typeface="DM Sans"/>
                <a:cs typeface="DM Sans"/>
                <a:sym typeface="DM Sans"/>
              </a:rPr>
              <a:t> mercado de activos digitales es conocido por su alta volatilidad. Fluctuaciones de precios drásticas pueden ocurrir en cortos períodos, lo que puede afectar significativamente las inversiones. Sin embargo, si no deseas realizar alguna transacción, puedes almacenarlas con total de seguridad dentro del módulo Wallet, de Suni Wallet.</a:t>
            </a:r>
          </a:p>
        </p:txBody>
      </p:sp>
      <p:sp>
        <p:nvSpPr>
          <p:cNvPr name="TextBox 10" id="10"/>
          <p:cNvSpPr txBox="true"/>
          <p:nvPr/>
        </p:nvSpPr>
        <p:spPr>
          <a:xfrm rot="0">
            <a:off x="9799314" y="6408122"/>
            <a:ext cx="5889655" cy="2850178"/>
          </a:xfrm>
          <a:prstGeom prst="rect">
            <a:avLst/>
          </a:prstGeom>
        </p:spPr>
        <p:txBody>
          <a:bodyPr anchor="t" rtlCol="false" tIns="0" lIns="0" bIns="0" rIns="0">
            <a:spAutoFit/>
          </a:bodyPr>
          <a:lstStyle/>
          <a:p>
            <a:pPr algn="just" marL="0" indent="0" lvl="0">
              <a:lnSpc>
                <a:spcPts val="2554"/>
              </a:lnSpc>
              <a:spcBef>
                <a:spcPct val="0"/>
              </a:spcBef>
            </a:pPr>
            <a:r>
              <a:rPr lang="en-US" sz="2480" spc="-86">
                <a:solidFill>
                  <a:srgbClr val="FFFFFF"/>
                </a:solidFill>
                <a:latin typeface="DM Sans"/>
                <a:ea typeface="DM Sans"/>
                <a:cs typeface="DM Sans"/>
                <a:sym typeface="DM Sans"/>
              </a:rPr>
              <a:t>La</a:t>
            </a:r>
            <a:r>
              <a:rPr lang="en-US" sz="2480" spc="-86" strike="noStrike" u="none">
                <a:solidFill>
                  <a:srgbClr val="FFFFFF"/>
                </a:solidFill>
                <a:latin typeface="DM Sans"/>
                <a:ea typeface="DM Sans"/>
                <a:cs typeface="DM Sans"/>
                <a:sym typeface="DM Sans"/>
              </a:rPr>
              <a:t> seguridad es una preocupación constante en el ámbito digital. Existen riesgos relacionados con robos de datos y fraudes. Para disminución de estos posibles problemas, es vital seleccionar plataformas confiables y utilizar medidas de seguridad robustas, cómo en Suni Wallet, con sistema de verificación de Know Your Customer para operar.</a:t>
            </a:r>
          </a:p>
        </p:txBody>
      </p:sp>
      <p:sp>
        <p:nvSpPr>
          <p:cNvPr name="TextBox 11" id="11"/>
          <p:cNvSpPr txBox="true"/>
          <p:nvPr/>
        </p:nvSpPr>
        <p:spPr>
          <a:xfrm rot="0">
            <a:off x="4385043" y="5523182"/>
            <a:ext cx="4664656" cy="771010"/>
          </a:xfrm>
          <a:prstGeom prst="rect">
            <a:avLst/>
          </a:prstGeom>
        </p:spPr>
        <p:txBody>
          <a:bodyPr anchor="t" rtlCol="false" tIns="0" lIns="0" bIns="0" rIns="0">
            <a:spAutoFit/>
          </a:bodyPr>
          <a:lstStyle/>
          <a:p>
            <a:pPr algn="r">
              <a:lnSpc>
                <a:spcPts val="3016"/>
              </a:lnSpc>
            </a:pPr>
            <a:r>
              <a:rPr lang="en-US" b="true" sz="2928" spc="-102">
                <a:solidFill>
                  <a:srgbClr val="FFFFFF"/>
                </a:solidFill>
                <a:latin typeface="DM Sans Bold"/>
                <a:ea typeface="DM Sans Bold"/>
                <a:cs typeface="DM Sans Bold"/>
                <a:sym typeface="DM Sans Bold"/>
              </a:rPr>
              <a:t>Volatilidad del mercado</a:t>
            </a:r>
          </a:p>
          <a:p>
            <a:pPr algn="r" marL="0" indent="0" lvl="0">
              <a:lnSpc>
                <a:spcPts val="3016"/>
              </a:lnSpc>
              <a:spcBef>
                <a:spcPct val="0"/>
              </a:spcBef>
            </a:pPr>
          </a:p>
        </p:txBody>
      </p:sp>
      <p:sp>
        <p:nvSpPr>
          <p:cNvPr name="TextBox 12" id="12"/>
          <p:cNvSpPr txBox="true"/>
          <p:nvPr/>
        </p:nvSpPr>
        <p:spPr>
          <a:xfrm rot="0">
            <a:off x="11024313" y="5523182"/>
            <a:ext cx="4664656" cy="771010"/>
          </a:xfrm>
          <a:prstGeom prst="rect">
            <a:avLst/>
          </a:prstGeom>
        </p:spPr>
        <p:txBody>
          <a:bodyPr anchor="t" rtlCol="false" tIns="0" lIns="0" bIns="0" rIns="0">
            <a:spAutoFit/>
          </a:bodyPr>
          <a:lstStyle/>
          <a:p>
            <a:pPr algn="r">
              <a:lnSpc>
                <a:spcPts val="3016"/>
              </a:lnSpc>
            </a:pPr>
            <a:r>
              <a:rPr lang="en-US" b="true" sz="2928" spc="-102">
                <a:solidFill>
                  <a:srgbClr val="FFFFFF"/>
                </a:solidFill>
                <a:latin typeface="DM Sans Bold"/>
                <a:ea typeface="DM Sans Bold"/>
                <a:cs typeface="DM Sans Bold"/>
                <a:sym typeface="DM Sans Bold"/>
              </a:rPr>
              <a:t>Riesgos de seguridad</a:t>
            </a:r>
          </a:p>
          <a:p>
            <a:pPr algn="r" marL="0" indent="0" lvl="0">
              <a:lnSpc>
                <a:spcPts val="3016"/>
              </a:lnSpc>
              <a:spcBef>
                <a:spcPct val="0"/>
              </a:spcBef>
            </a:pPr>
          </a:p>
        </p:txBody>
      </p:sp>
      <p:grpSp>
        <p:nvGrpSpPr>
          <p:cNvPr name="Group 13" id="13"/>
          <p:cNvGrpSpPr/>
          <p:nvPr/>
        </p:nvGrpSpPr>
        <p:grpSpPr>
          <a:xfrm rot="0">
            <a:off x="9814627" y="5466032"/>
            <a:ext cx="458721" cy="458721"/>
            <a:chOff x="0" y="0"/>
            <a:chExt cx="102300" cy="102300"/>
          </a:xfrm>
        </p:grpSpPr>
        <p:sp>
          <p:nvSpPr>
            <p:cNvPr name="Freeform 14" id="14"/>
            <p:cNvSpPr/>
            <p:nvPr/>
          </p:nvSpPr>
          <p:spPr>
            <a:xfrm flipH="false" flipV="false" rot="0">
              <a:off x="0" y="0"/>
              <a:ext cx="102300" cy="102300"/>
            </a:xfrm>
            <a:custGeom>
              <a:avLst/>
              <a:gdLst/>
              <a:ahLst/>
              <a:cxnLst/>
              <a:rect r="r" b="b" t="t" l="l"/>
              <a:pathLst>
                <a:path h="102300" w="102300">
                  <a:moveTo>
                    <a:pt x="0" y="0"/>
                  </a:moveTo>
                  <a:lnTo>
                    <a:pt x="102300" y="0"/>
                  </a:lnTo>
                  <a:lnTo>
                    <a:pt x="102300" y="102300"/>
                  </a:lnTo>
                  <a:lnTo>
                    <a:pt x="0" y="102300"/>
                  </a:lnTo>
                  <a:close/>
                </a:path>
              </a:pathLst>
            </a:custGeom>
            <a:gradFill rotWithShape="true">
              <a:gsLst>
                <a:gs pos="0">
                  <a:srgbClr val="FFBF00">
                    <a:alpha val="100000"/>
                  </a:srgbClr>
                </a:gs>
                <a:gs pos="50000">
                  <a:srgbClr val="FFBF00">
                    <a:alpha val="51000"/>
                  </a:srgbClr>
                </a:gs>
                <a:gs pos="100000">
                  <a:srgbClr val="FFBF00">
                    <a:alpha val="0"/>
                  </a:srgbClr>
                </a:gs>
              </a:gsLst>
              <a:path path="circle">
                <a:fillToRect l="0" r="100000" t="0" b="100000"/>
              </a:path>
              <a:tileRect r="0" l="-100000" b="0" t="-100000"/>
            </a:gradFill>
          </p:spPr>
        </p:sp>
        <p:sp>
          <p:nvSpPr>
            <p:cNvPr name="TextBox 15" id="15"/>
            <p:cNvSpPr txBox="true"/>
            <p:nvPr/>
          </p:nvSpPr>
          <p:spPr>
            <a:xfrm>
              <a:off x="0" y="-47625"/>
              <a:ext cx="102300" cy="149925"/>
            </a:xfrm>
            <a:prstGeom prst="rect">
              <a:avLst/>
            </a:prstGeom>
          </p:spPr>
          <p:txBody>
            <a:bodyPr anchor="ctr" rtlCol="false" tIns="50800" lIns="50800" bIns="50800" rIns="50800"/>
            <a:lstStyle/>
            <a:p>
              <a:pPr algn="ctr">
                <a:lnSpc>
                  <a:spcPts val="3497"/>
                </a:lnSpc>
              </a:pPr>
            </a:p>
          </p:txBody>
        </p:sp>
      </p:grpSp>
      <p:sp>
        <p:nvSpPr>
          <p:cNvPr name="TextBox 16" id="16"/>
          <p:cNvSpPr txBox="true"/>
          <p:nvPr/>
        </p:nvSpPr>
        <p:spPr>
          <a:xfrm rot="0">
            <a:off x="5557799" y="3677724"/>
            <a:ext cx="12327004" cy="1120788"/>
          </a:xfrm>
          <a:prstGeom prst="rect">
            <a:avLst/>
          </a:prstGeom>
        </p:spPr>
        <p:txBody>
          <a:bodyPr anchor="t" rtlCol="false" tIns="0" lIns="0" bIns="0" rIns="0">
            <a:spAutoFit/>
          </a:bodyPr>
          <a:lstStyle/>
          <a:p>
            <a:pPr algn="just">
              <a:lnSpc>
                <a:spcPts val="2176"/>
              </a:lnSpc>
            </a:pPr>
            <a:r>
              <a:rPr lang="en-US" b="true" sz="2113" spc="-73">
                <a:solidFill>
                  <a:srgbClr val="FFFFFF"/>
                </a:solidFill>
                <a:latin typeface="DM Sans Bold"/>
                <a:ea typeface="DM Sans Bold"/>
                <a:cs typeface="DM Sans Bold"/>
                <a:sym typeface="DM Sans Bold"/>
              </a:rPr>
              <a:t>Invertir en activos digitales no está exento de desafíos. Es crucial ser consciente de los riesgos involucrados antes de realizar cualquier inversión.</a:t>
            </a:r>
          </a:p>
          <a:p>
            <a:pPr algn="just">
              <a:lnSpc>
                <a:spcPts val="2176"/>
              </a:lnSpc>
            </a:pPr>
          </a:p>
          <a:p>
            <a:pPr algn="just" marL="0" indent="0" lvl="0">
              <a:lnSpc>
                <a:spcPts val="2176"/>
              </a:lnSpc>
              <a:spcBef>
                <a:spcPct val="0"/>
              </a:spcBef>
            </a:pPr>
          </a:p>
        </p:txBody>
      </p:sp>
      <p:sp>
        <p:nvSpPr>
          <p:cNvPr name="Freeform 17" id="17"/>
          <p:cNvSpPr/>
          <p:nvPr/>
        </p:nvSpPr>
        <p:spPr>
          <a:xfrm flipH="false" flipV="false" rot="0">
            <a:off x="384688" y="-678466"/>
            <a:ext cx="3159784" cy="3159784"/>
          </a:xfrm>
          <a:custGeom>
            <a:avLst/>
            <a:gdLst/>
            <a:ahLst/>
            <a:cxnLst/>
            <a:rect r="r" b="b" t="t" l="l"/>
            <a:pathLst>
              <a:path h="3159784" w="3159784">
                <a:moveTo>
                  <a:pt x="0" y="0"/>
                </a:moveTo>
                <a:lnTo>
                  <a:pt x="3159785" y="0"/>
                </a:lnTo>
                <a:lnTo>
                  <a:pt x="3159785" y="3159785"/>
                </a:lnTo>
                <a:lnTo>
                  <a:pt x="0" y="3159785"/>
                </a:lnTo>
                <a:lnTo>
                  <a:pt x="0" y="0"/>
                </a:lnTo>
                <a:close/>
              </a:path>
            </a:pathLst>
          </a:custGeom>
          <a:blipFill>
            <a:blip r:embed="rId5"/>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DAGrbK10T_I</dc:identifier>
  <dcterms:modified xsi:type="dcterms:W3CDTF">2011-08-01T06:04:30Z</dcterms:modified>
  <cp:revision>1</cp:revision>
  <dc:title>PRESENTACION LOINHAWK</dc:title>
</cp:coreProperties>
</file>